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332" r:id="rId5"/>
    <p:sldId id="533" r:id="rId6"/>
    <p:sldId id="534" r:id="rId7"/>
    <p:sldId id="535" r:id="rId8"/>
    <p:sldId id="527" r:id="rId9"/>
    <p:sldId id="452" r:id="rId10"/>
    <p:sldId id="537" r:id="rId11"/>
    <p:sldId id="538" r:id="rId12"/>
    <p:sldId id="539" r:id="rId13"/>
    <p:sldId id="528" r:id="rId14"/>
    <p:sldId id="541" r:id="rId15"/>
    <p:sldId id="542" r:id="rId16"/>
    <p:sldId id="543" r:id="rId17"/>
    <p:sldId id="544" r:id="rId18"/>
    <p:sldId id="546" r:id="rId19"/>
    <p:sldId id="545" r:id="rId20"/>
    <p:sldId id="547" r:id="rId21"/>
    <p:sldId id="548" r:id="rId22"/>
    <p:sldId id="549" r:id="rId23"/>
    <p:sldId id="550" r:id="rId24"/>
    <p:sldId id="551" r:id="rId25"/>
    <p:sldId id="552" r:id="rId26"/>
    <p:sldId id="553" r:id="rId27"/>
    <p:sldId id="554" r:id="rId28"/>
    <p:sldId id="555" r:id="rId29"/>
    <p:sldId id="556" r:id="rId30"/>
    <p:sldId id="557" r:id="rId31"/>
    <p:sldId id="558" r:id="rId32"/>
    <p:sldId id="540" r:id="rId33"/>
    <p:sldId id="559" r:id="rId34"/>
    <p:sldId id="561" r:id="rId35"/>
    <p:sldId id="560" r:id="rId36"/>
    <p:sldId id="531" r:id="rId37"/>
    <p:sldId id="562" r:id="rId38"/>
    <p:sldId id="564" r:id="rId39"/>
    <p:sldId id="563" r:id="rId40"/>
    <p:sldId id="423" r:id="rId41"/>
    <p:sldId id="567" r:id="rId42"/>
    <p:sldId id="566" r:id="rId43"/>
    <p:sldId id="272" r:id="rId44"/>
    <p:sldId id="565" r:id="rId45"/>
  </p:sldIdLst>
  <p:sldSz cx="24384000" cy="13716000"/>
  <p:notesSz cx="6858000" cy="9144000"/>
  <p:embeddedFontLst>
    <p:embeddedFont>
      <p:font typeface="OCRB" panose="020B0609020202020204" pitchFamily="49" charset="0"/>
      <p:regular r:id="rId47"/>
    </p:embeddedFont>
    <p:embeddedFont>
      <p:font typeface="Open Sans" panose="020B0606030504020204" pitchFamily="34" charset="0"/>
      <p:regular r:id="rId48"/>
      <p:bold r:id="rId49"/>
      <p:italic r:id="rId50"/>
      <p:boldItalic r:id="rId51"/>
    </p:embeddedFont>
    <p:embeddedFont>
      <p:font typeface="Open Sans ExtraBold" panose="020B0906030804020204" pitchFamily="34" charset="0"/>
      <p:bold r:id="rId52"/>
      <p:italic r:id="rId53"/>
      <p:boldItalic r:id="rId54"/>
    </p:embeddedFont>
    <p:embeddedFont>
      <p:font typeface="Open Sans Light" panose="020B0306030504020204" pitchFamily="34" charset="0"/>
      <p:regular r:id="rId55"/>
      <p:italic r:id="rId56"/>
    </p:embeddedFont>
    <p:embeddedFont>
      <p:font typeface="Open Sans Semibold" panose="020B0706030804020204" pitchFamily="34" charset="0"/>
      <p:bold r:id="rId57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4F93"/>
    <a:srgbClr val="5E5E5E"/>
    <a:srgbClr val="F5AF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43C281-5EA1-C64E-4178-61B29570C902}" v="2" dt="2023-12-08T03:22:05.279"/>
    <p1510:client id="{E07AA95F-C63F-070B-91A2-0DCD4BB4226E}" v="4" dt="2023-11-25T14:29:01.718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Gaya Tema 1 - Aksen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5097" autoAdjust="0"/>
  </p:normalViewPr>
  <p:slideViewPr>
    <p:cSldViewPr snapToGrid="0" snapToObjects="1">
      <p:cViewPr varScale="1">
        <p:scale>
          <a:sx n="38" d="100"/>
          <a:sy n="38" d="100"/>
        </p:scale>
        <p:origin x="811" y="77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Indra" userId="S::felix.indra@binus.ac.id::9c176177-5e7f-49d1-b711-140cc48a3735" providerId="AD" clId="Web-{E07AA95F-C63F-070B-91A2-0DCD4BB4226E}"/>
    <pc:docChg chg="addSld modSld">
      <pc:chgData name="Felix Indra" userId="S::felix.indra@binus.ac.id::9c176177-5e7f-49d1-b711-140cc48a3735" providerId="AD" clId="Web-{E07AA95F-C63F-070B-91A2-0DCD4BB4226E}" dt="2023-11-25T14:29:01.718" v="5" actId="20577"/>
      <pc:docMkLst>
        <pc:docMk/>
      </pc:docMkLst>
      <pc:sldChg chg="modSp">
        <pc:chgData name="Felix Indra" userId="S::felix.indra@binus.ac.id::9c176177-5e7f-49d1-b711-140cc48a3735" providerId="AD" clId="Web-{E07AA95F-C63F-070B-91A2-0DCD4BB4226E}" dt="2023-11-25T14:28:41.920" v="3" actId="20577"/>
        <pc:sldMkLst>
          <pc:docMk/>
          <pc:sldMk cId="3696846054" sldId="272"/>
        </pc:sldMkLst>
        <pc:spChg chg="mod">
          <ac:chgData name="Felix Indra" userId="S::felix.indra@binus.ac.id::9c176177-5e7f-49d1-b711-140cc48a3735" providerId="AD" clId="Web-{E07AA95F-C63F-070B-91A2-0DCD4BB4226E}" dt="2023-11-25T14:28:41.920" v="3" actId="20577"/>
          <ac:spMkLst>
            <pc:docMk/>
            <pc:sldMk cId="3696846054" sldId="272"/>
            <ac:spMk id="15" creationId="{FC0F9715-3361-3A3E-A4CD-86B721291623}"/>
          </ac:spMkLst>
        </pc:spChg>
      </pc:sldChg>
      <pc:sldChg chg="modSp add replId">
        <pc:chgData name="Felix Indra" userId="S::felix.indra@binus.ac.id::9c176177-5e7f-49d1-b711-140cc48a3735" providerId="AD" clId="Web-{E07AA95F-C63F-070B-91A2-0DCD4BB4226E}" dt="2023-11-25T14:29:01.718" v="5" actId="20577"/>
        <pc:sldMkLst>
          <pc:docMk/>
          <pc:sldMk cId="2096460159" sldId="565"/>
        </pc:sldMkLst>
        <pc:spChg chg="mod">
          <ac:chgData name="Felix Indra" userId="S::felix.indra@binus.ac.id::9c176177-5e7f-49d1-b711-140cc48a3735" providerId="AD" clId="Web-{E07AA95F-C63F-070B-91A2-0DCD4BB4226E}" dt="2023-11-25T14:29:01.718" v="5" actId="20577"/>
          <ac:spMkLst>
            <pc:docMk/>
            <pc:sldMk cId="2096460159" sldId="565"/>
            <ac:spMk id="15" creationId="{FC0F9715-3361-3A3E-A4CD-86B721291623}"/>
          </ac:spMkLst>
        </pc:spChg>
      </pc:sldChg>
    </pc:docChg>
  </pc:docChgLst>
  <pc:docChgLst>
    <pc:chgData name="MUHAMMAD RIZKI NUR MAJIID" userId="S::muhammad.majiid@binus.ac.id::a7e38914-60eb-485c-81a8-88f3adbf8c31" providerId="AD" clId="Web-{4D43C281-5EA1-C64E-4178-61B29570C902}"/>
    <pc:docChg chg="addSld delSld">
      <pc:chgData name="MUHAMMAD RIZKI NUR MAJIID" userId="S::muhammad.majiid@binus.ac.id::a7e38914-60eb-485c-81a8-88f3adbf8c31" providerId="AD" clId="Web-{4D43C281-5EA1-C64E-4178-61B29570C902}" dt="2023-12-08T03:22:05.185" v="1"/>
      <pc:docMkLst>
        <pc:docMk/>
      </pc:docMkLst>
      <pc:sldChg chg="add del">
        <pc:chgData name="MUHAMMAD RIZKI NUR MAJIID" userId="S::muhammad.majiid@binus.ac.id::a7e38914-60eb-485c-81a8-88f3adbf8c31" providerId="AD" clId="Web-{4D43C281-5EA1-C64E-4178-61B29570C902}" dt="2023-12-08T03:22:05.185" v="1"/>
        <pc:sldMkLst>
          <pc:docMk/>
          <pc:sldMk cId="2217803456" sldId="53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0" i="0">
        <a:latin typeface="Open Sans Light" pitchFamily="2" charset="0"/>
        <a:ea typeface="Open Sans Light" pitchFamily="2" charset="0"/>
        <a:cs typeface="Open Sans Light" pitchFamily="2" charset="0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5.png"/><Relationship Id="rId5" Type="http://schemas.openxmlformats.org/officeDocument/2006/relationships/image" Target="../media/image11.svg"/><Relationship Id="rId10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9.svg"/><Relationship Id="rId7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67548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6474C2C-5958-6F6B-1482-E67DED339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4" name="UNIVERSITAS BINA NUSANTARA">
            <a:extLst>
              <a:ext uri="{FF2B5EF4-FFF2-40B4-BE49-F238E27FC236}">
                <a16:creationId xmlns:a16="http://schemas.microsoft.com/office/drawing/2014/main" id="{5DC7F27E-9CB9-099F-4DA7-367C6ADB411B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2B8CD-2B60-168D-460C-3FFD38B69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09027" y="758208"/>
            <a:ext cx="2698754" cy="1143002"/>
          </a:xfrm>
          <a:prstGeom prst="rect">
            <a:avLst/>
          </a:prstGeom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69A49E29-524D-6392-0485-9DF63C0D6D3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941248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3B0134B8-92DD-5A47-83ED-ED2B1DC0A2FA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797979"/>
              </a:gs>
              <a:gs pos="100000">
                <a:srgbClr val="A9A9A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53EC82-39FF-16C4-642C-2070D4989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79D2E17-CD2E-3750-65DE-315E0C44F51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94635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AB40C6-E41E-9F54-5391-1B969D0CD911}"/>
              </a:ext>
            </a:extLst>
          </p:cNvPr>
          <p:cNvSpPr/>
          <p:nvPr userDrawn="1"/>
        </p:nvSpPr>
        <p:spPr>
          <a:xfrm>
            <a:off x="6181816" y="4686855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80221CE-1DAF-B881-9928-5F7152658A68}"/>
              </a:ext>
            </a:extLst>
          </p:cNvPr>
          <p:cNvSpPr/>
          <p:nvPr userDrawn="1"/>
        </p:nvSpPr>
        <p:spPr>
          <a:xfrm>
            <a:off x="2167377" y="4686855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769ADC5F-7856-93FC-73B6-D0FD6CF171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51814" y="4995800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00A99FD3-8026-DED8-6415-E6F86A722F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54063" y="4995800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47E1DC-6698-D91F-6E0F-EE6AA5A0EE44}"/>
              </a:ext>
            </a:extLst>
          </p:cNvPr>
          <p:cNvSpPr/>
          <p:nvPr userDrawn="1"/>
        </p:nvSpPr>
        <p:spPr>
          <a:xfrm>
            <a:off x="6181816" y="7440664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546BDD-E691-E2BA-47E5-B549A7229C89}"/>
              </a:ext>
            </a:extLst>
          </p:cNvPr>
          <p:cNvSpPr/>
          <p:nvPr userDrawn="1"/>
        </p:nvSpPr>
        <p:spPr>
          <a:xfrm>
            <a:off x="2167377" y="7440664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60AF2BE-EDAA-B7C2-8580-AB1ACF70EF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51814" y="7749609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EC36AFE-3A01-B3EC-7E28-B8F97B9003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54063" y="7749609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84B4FD-950C-7E7E-B32E-0106A01D53C4}"/>
              </a:ext>
            </a:extLst>
          </p:cNvPr>
          <p:cNvSpPr/>
          <p:nvPr userDrawn="1"/>
        </p:nvSpPr>
        <p:spPr>
          <a:xfrm>
            <a:off x="6181816" y="10194473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B266147-1D67-88E4-9FE7-F833346E464A}"/>
              </a:ext>
            </a:extLst>
          </p:cNvPr>
          <p:cNvSpPr/>
          <p:nvPr userDrawn="1"/>
        </p:nvSpPr>
        <p:spPr>
          <a:xfrm>
            <a:off x="2167377" y="10194473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248EF39-489B-0AB6-1C39-97964F6585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51814" y="10503418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37917F2-61C0-8B23-0D87-2AA3EEB837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54063" y="10503418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3F0C4EB7-81AE-6D10-33F3-83A99AC2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43113C8-679B-440C-38CF-27CC1A6FF3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947DDD-26C7-6643-F78E-7D846EE61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4" name="Group">
            <a:extLst>
              <a:ext uri="{FF2B5EF4-FFF2-40B4-BE49-F238E27FC236}">
                <a16:creationId xmlns:a16="http://schemas.microsoft.com/office/drawing/2014/main" id="{7ECEA5DF-6E18-3A6E-8D5B-83F815F6641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7091168A-CF21-90B0-E317-4D5837F67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" name="Image" descr="Image">
              <a:extLst>
                <a:ext uri="{FF2B5EF4-FFF2-40B4-BE49-F238E27FC236}">
                  <a16:creationId xmlns:a16="http://schemas.microsoft.com/office/drawing/2014/main" id="{66F1D347-8887-50E1-404D-81CA8EA95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" name="Image" descr="Image">
              <a:extLst>
                <a:ext uri="{FF2B5EF4-FFF2-40B4-BE49-F238E27FC236}">
                  <a16:creationId xmlns:a16="http://schemas.microsoft.com/office/drawing/2014/main" id="{31815DE4-517D-1DFD-DEB0-EFAEBDA0E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99810271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">
            <a:extLst>
              <a:ext uri="{FF2B5EF4-FFF2-40B4-BE49-F238E27FC236}">
                <a16:creationId xmlns:a16="http://schemas.microsoft.com/office/drawing/2014/main" id="{5B500D99-BCA8-5A47-AC2D-7A5DFB585C9A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04" name="Content Placeholder 7">
            <a:extLst>
              <a:ext uri="{FF2B5EF4-FFF2-40B4-BE49-F238E27FC236}">
                <a16:creationId xmlns:a16="http://schemas.microsoft.com/office/drawing/2014/main" id="{A238D5AC-1068-5240-9AFA-91BA1250D9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86930" y="5334432"/>
            <a:ext cx="13714940" cy="4522264"/>
          </a:xfrm>
        </p:spPr>
        <p:txBody>
          <a:bodyPr>
            <a:normAutofit/>
          </a:bodyPr>
          <a:lstStyle>
            <a:lvl1pPr marL="266700" indent="-2667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indent="-280988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indent="-250825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indent="-309563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indent="-2794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99AE5-3E66-BB3F-4028-3D48CC999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5" name="Group">
            <a:extLst>
              <a:ext uri="{FF2B5EF4-FFF2-40B4-BE49-F238E27FC236}">
                <a16:creationId xmlns:a16="http://schemas.microsoft.com/office/drawing/2014/main" id="{394FDA65-5E81-1098-0941-1FB18BED14DD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38BA09D8-F8B2-19A8-B70A-1A73ACE24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C8189981-CA8D-3F41-4C71-452D07E52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F2CA1978-1D7F-9FBC-1610-A6CA7FFAA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13405103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2A636C9-947E-150D-EB07-22919761FA60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6737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5342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64330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3A552A97-F867-374E-B40D-BD84D80804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DB283EA2-01A0-334D-8038-2E3190C1B2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05342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B5710E30-F50B-2E47-A284-AB9A73F6AB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4330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B8984F-75C1-9D5B-FF38-2151D7714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14440FB6-864F-EC32-9C12-F5781DD839A1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FD2AEEAF-7ADA-0233-2FB3-A724EEF03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27230D68-4A71-B42E-9C59-8EFE95EE5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6FA4D137-12D3-04A4-6F7D-A965125F6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50518920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3A325C97-8FC1-69A4-76A6-9BFCCE62D08F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F28C692-0EE9-7D99-17B4-3313049F0A01}"/>
              </a:ext>
            </a:extLst>
          </p:cNvPr>
          <p:cNvSpPr/>
          <p:nvPr userDrawn="1"/>
        </p:nvSpPr>
        <p:spPr>
          <a:xfrm>
            <a:off x="7398337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1B89336-F494-2062-ED79-0A44623AD4C4}"/>
              </a:ext>
            </a:extLst>
          </p:cNvPr>
          <p:cNvSpPr/>
          <p:nvPr userDrawn="1"/>
        </p:nvSpPr>
        <p:spPr>
          <a:xfrm>
            <a:off x="2167377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94247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51AEE51-4476-0347-EE71-4727AC7D90CC}"/>
              </a:ext>
            </a:extLst>
          </p:cNvPr>
          <p:cNvSpPr/>
          <p:nvPr userDrawn="1"/>
        </p:nvSpPr>
        <p:spPr>
          <a:xfrm>
            <a:off x="9278138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8DF8073-7CBE-78F8-385D-33EC70507F81}"/>
              </a:ext>
            </a:extLst>
          </p:cNvPr>
          <p:cNvSpPr/>
          <p:nvPr userDrawn="1"/>
        </p:nvSpPr>
        <p:spPr>
          <a:xfrm>
            <a:off x="16388899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06E93C-E9EF-DAD7-BDE3-8DDAB05CD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19708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AB64C3FA-E7EC-73CE-DEC9-E0D1DACCC9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2946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1B745795-7EE3-42BF-EDBE-49D4FAD835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49891" y="10445295"/>
            <a:ext cx="19038148" cy="1701954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AE76436-839B-BF36-E19E-893653562EA3}"/>
              </a:ext>
            </a:extLst>
          </p:cNvPr>
          <p:cNvSpPr/>
          <p:nvPr userDrawn="1"/>
        </p:nvSpPr>
        <p:spPr>
          <a:xfrm>
            <a:off x="14509098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FF0438-821D-3C18-6D61-1BD73A4DC167}"/>
              </a:ext>
            </a:extLst>
          </p:cNvPr>
          <p:cNvSpPr/>
          <p:nvPr userDrawn="1"/>
        </p:nvSpPr>
        <p:spPr>
          <a:xfrm>
            <a:off x="4241849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C35716-81E4-A54F-3272-89DAA37CF79D}"/>
              </a:ext>
            </a:extLst>
          </p:cNvPr>
          <p:cNvSpPr/>
          <p:nvPr userDrawn="1"/>
        </p:nvSpPr>
        <p:spPr>
          <a:xfrm>
            <a:off x="11279661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587B62-738C-1BE8-E775-FC6EC9D2556E}"/>
              </a:ext>
            </a:extLst>
          </p:cNvPr>
          <p:cNvSpPr/>
          <p:nvPr userDrawn="1"/>
        </p:nvSpPr>
        <p:spPr>
          <a:xfrm>
            <a:off x="18463370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C48672-F1E2-A230-B095-57E67183F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8D3FDAF8-012C-4D3A-C949-6317F6E219D0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56EB9265-9B68-78E9-B5B8-F2C39D913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E445F39B-125D-DE62-15D6-B4FE5E3C4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Image" descr="Image">
              <a:extLst>
                <a:ext uri="{FF2B5EF4-FFF2-40B4-BE49-F238E27FC236}">
                  <a16:creationId xmlns:a16="http://schemas.microsoft.com/office/drawing/2014/main" id="{CC8E73D5-72F6-77A3-C650-62976C858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80928499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5F33489-AE64-A520-339D-37FA55DCDDCD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67377" y="6556917"/>
            <a:ext cx="9768906" cy="557561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199BEEEC-0D44-544B-A30D-8F854BF4A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39930" y="4210629"/>
            <a:ext cx="9099057" cy="7921898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3C6146-DC72-7FB3-6375-B120A24C10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66938" y="4210049"/>
            <a:ext cx="9768874" cy="2039112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CD14E8-DE1C-14FC-FEA7-30EAAA9BB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E62B7B4A-4960-D224-2BB3-BD1A6C05E12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6F2D1DB1-7918-B846-534B-BCACC7908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A33628EC-398A-85C8-EA60-202449B36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4EE2131F-630C-FF89-05AC-61DFC8071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8532981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28F252AD-5DE4-7070-6059-31CB6E8E15CC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Or 3">
            <a:extLst>
              <a:ext uri="{FF2B5EF4-FFF2-40B4-BE49-F238E27FC236}">
                <a16:creationId xmlns:a16="http://schemas.microsoft.com/office/drawing/2014/main" id="{E68A1B27-C10C-399D-6C52-E0B8F062FF6D}"/>
              </a:ext>
            </a:extLst>
          </p:cNvPr>
          <p:cNvSpPr/>
          <p:nvPr userDrawn="1"/>
        </p:nvSpPr>
        <p:spPr>
          <a:xfrm>
            <a:off x="7481303" y="3712458"/>
            <a:ext cx="9144000" cy="9144000"/>
          </a:xfrm>
          <a:prstGeom prst="flowChartOr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E1FE12-D6E7-CC76-3FE4-BC8F0EC78DF0}"/>
              </a:ext>
            </a:extLst>
          </p:cNvPr>
          <p:cNvCxnSpPr>
            <a:cxnSpLocks/>
            <a:stCxn id="4" idx="0"/>
          </p:cNvCxnSpPr>
          <p:nvPr userDrawn="1"/>
        </p:nvCxnSpPr>
        <p:spPr>
          <a:xfrm>
            <a:off x="12053303" y="3712458"/>
            <a:ext cx="22098" cy="914400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45EE12-0322-D3C6-8589-1B9554503365}"/>
              </a:ext>
            </a:extLst>
          </p:cNvPr>
          <p:cNvCxnSpPr>
            <a:cxnSpLocks/>
            <a:endCxn id="4" idx="2"/>
          </p:cNvCxnSpPr>
          <p:nvPr userDrawn="1"/>
        </p:nvCxnSpPr>
        <p:spPr>
          <a:xfrm flipH="1">
            <a:off x="7481303" y="8284458"/>
            <a:ext cx="9144000" cy="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9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FC4F9637-2BA1-E3F7-1599-2295EF076C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56949" y="7294814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7270689-CD03-86EE-AD4E-701F61CD37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56949" y="8617313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B5939A4B-8504-2C32-E90E-9DA4843EF0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65741" y="7298299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44D6C0A8-7DC7-6F84-E472-8E0CA423C5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27997" y="8595891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9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6ADBE3FB-D313-E2BC-715C-D8600CF8B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255744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79FD328-17AF-2BB2-5730-3D5CA0EE97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255744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0" name="Graphic 19" descr="Artificial Intelligence with solid fill">
            <a:extLst>
              <a:ext uri="{FF2B5EF4-FFF2-40B4-BE49-F238E27FC236}">
                <a16:creationId xmlns:a16="http://schemas.microsoft.com/office/drawing/2014/main" id="{717E632E-7C2D-8BE2-BA0D-FBA56ED592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8162" y="4999921"/>
            <a:ext cx="1936946" cy="1936946"/>
          </a:xfrm>
          <a:prstGeom prst="rect">
            <a:avLst/>
          </a:prstGeom>
        </p:spPr>
      </p:pic>
      <p:pic>
        <p:nvPicPr>
          <p:cNvPr id="22" name="Graphic 21" descr="Atom with solid fill">
            <a:extLst>
              <a:ext uri="{FF2B5EF4-FFF2-40B4-BE49-F238E27FC236}">
                <a16:creationId xmlns:a16="http://schemas.microsoft.com/office/drawing/2014/main" id="{CCE4C43E-15B3-15EB-CF11-EB3378A3CE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37038" y="4968699"/>
            <a:ext cx="1958731" cy="1958731"/>
          </a:xfrm>
          <a:prstGeom prst="rect">
            <a:avLst/>
          </a:prstGeom>
        </p:spPr>
      </p:pic>
      <p:pic>
        <p:nvPicPr>
          <p:cNvPr id="24" name="Graphic 23" descr="Bar chart with solid fill">
            <a:extLst>
              <a:ext uri="{FF2B5EF4-FFF2-40B4-BE49-F238E27FC236}">
                <a16:creationId xmlns:a16="http://schemas.microsoft.com/office/drawing/2014/main" id="{0445AAA4-0C9A-80AB-86CE-F91A16FFC29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04135" y="9715514"/>
            <a:ext cx="1696410" cy="1696410"/>
          </a:xfrm>
          <a:prstGeom prst="rect">
            <a:avLst/>
          </a:prstGeom>
        </p:spPr>
      </p:pic>
      <p:pic>
        <p:nvPicPr>
          <p:cNvPr id="35" name="Graphic 34" descr="Blockchain with solid fill">
            <a:extLst>
              <a:ext uri="{FF2B5EF4-FFF2-40B4-BE49-F238E27FC236}">
                <a16:creationId xmlns:a16="http://schemas.microsoft.com/office/drawing/2014/main" id="{CB7D00AA-1C33-1508-6057-E10BDF964F0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37038" y="9711819"/>
            <a:ext cx="1700105" cy="1700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7FCB3B-92B7-9A04-09DB-5667129A3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805F1785-290C-1641-A96F-184692C72980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DE051A88-BFBF-58FB-0D20-AA66E50B9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FF606EC9-F598-701C-CF2B-AC339348B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1DD6A07B-1CB5-B903-09DB-950559FCE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701029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55631E8-C878-10B3-37B6-B446CE8244F9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CRB" panose="020F0502020204030204" pitchFamily="34" charset="0"/>
              <a:ea typeface="Open Sans Light" pitchFamily="2" charset="0"/>
              <a:cs typeface="OCRB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8" y="4349750"/>
            <a:ext cx="12097701" cy="3462458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8" y="8938684"/>
            <a:ext cx="19839621" cy="3676241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Graphic 4" descr="Checklist with solid fill">
            <a:extLst>
              <a:ext uri="{FF2B5EF4-FFF2-40B4-BE49-F238E27FC236}">
                <a16:creationId xmlns:a16="http://schemas.microsoft.com/office/drawing/2014/main" id="{EEEA3E7D-43D1-BB41-8C28-FEDBD7273D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0" y="4320116"/>
            <a:ext cx="3535680" cy="3535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1F61AE-0C1A-636C-687E-207E2A2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A734540B-EB64-130D-3523-93575103ED02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5953221E-8F74-C3B9-7C70-CFB02A3B7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49A2096B-323B-F3EF-7CC9-DF562AC8C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8B7EE6C9-8BC7-CD09-089B-BA35D919D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22704086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">
            <a:extLst>
              <a:ext uri="{FF2B5EF4-FFF2-40B4-BE49-F238E27FC236}">
                <a16:creationId xmlns:a16="http://schemas.microsoft.com/office/drawing/2014/main" id="{57D6C136-B186-B244-9E34-B1B3CC503956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76751" y="10942822"/>
            <a:ext cx="8523218" cy="1444847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684029" y="10972442"/>
            <a:ext cx="8523218" cy="1444848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520A367-5826-4047-8F6E-2143367953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6751" y="4582010"/>
            <a:ext cx="8523218" cy="555597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9A473F0-3B7E-704A-AA89-F4277FCB99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684029" y="4582010"/>
            <a:ext cx="8523218" cy="557746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10B6C-2009-3AB9-2B36-C9C111BD1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5" name="Group">
            <a:extLst>
              <a:ext uri="{FF2B5EF4-FFF2-40B4-BE49-F238E27FC236}">
                <a16:creationId xmlns:a16="http://schemas.microsoft.com/office/drawing/2014/main" id="{6BFD5909-E19C-D820-5C51-280C15B09CB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8B08C927-B7A0-43BA-4100-83612BFB5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6AFC5A1D-896A-4BE5-A25A-A01721372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58C85CFC-A584-60C9-398C-FC5F3B10C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77924557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450F1BD6-0F15-C34E-9F74-50970B5378D2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64D80AC6-9CFD-09B5-1CEF-F695884CCD0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11460163" y="3962400"/>
            <a:ext cx="12118975" cy="9083675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A6CC15-DCB9-9ABD-A03B-8B586BD05B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02075" y="3962399"/>
            <a:ext cx="7010400" cy="405804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id-ID"/>
              <a:t>Klik untuk edit gaya teks Master</a:t>
            </a:r>
          </a:p>
        </p:txBody>
      </p:sp>
      <p:pic>
        <p:nvPicPr>
          <p:cNvPr id="9" name="Graphic 8" descr="Blockchain with solid fill">
            <a:extLst>
              <a:ext uri="{FF2B5EF4-FFF2-40B4-BE49-F238E27FC236}">
                <a16:creationId xmlns:a16="http://schemas.microsoft.com/office/drawing/2014/main" id="{C6F9FEE2-3F55-6EBA-4F92-F43ABD638B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7047" y="3962400"/>
            <a:ext cx="1403522" cy="1403522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8597BD3B-4478-8A1D-BD26-1D9EFAA7FC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2075" y="8861383"/>
            <a:ext cx="7010400" cy="405804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id-ID"/>
              <a:t>Klik untuk edit gaya teks Master</a:t>
            </a:r>
          </a:p>
        </p:txBody>
      </p:sp>
      <p:pic>
        <p:nvPicPr>
          <p:cNvPr id="11" name="Graphic 10" descr="Bullseye with solid fill">
            <a:extLst>
              <a:ext uri="{FF2B5EF4-FFF2-40B4-BE49-F238E27FC236}">
                <a16:creationId xmlns:a16="http://schemas.microsoft.com/office/drawing/2014/main" id="{D6B829BF-9E0D-0105-F75C-8DDD429EFC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7110" y="8648744"/>
            <a:ext cx="1403521" cy="1403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C22165-28E5-078B-D527-EB85E34E9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1AB01AB1-EADC-77A2-A940-2DE69B7ABE8E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B174F11-D671-E0EF-C5C9-332FF7B2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B2D60E6B-CEFB-1201-1ABC-A47A5C6D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" name="Image" descr="Image">
              <a:extLst>
                <a:ext uri="{FF2B5EF4-FFF2-40B4-BE49-F238E27FC236}">
                  <a16:creationId xmlns:a16="http://schemas.microsoft.com/office/drawing/2014/main" id="{3ECE39F8-02C5-64A7-9AC5-4BDC8C44E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81101224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CCD29839-25B4-3D48-8D8C-B1D859A74A9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86930" y="5334432"/>
            <a:ext cx="13714940" cy="4522264"/>
          </a:xfrm>
        </p:spPr>
        <p:txBody>
          <a:bodyPr>
            <a:normAutofit/>
          </a:bodyPr>
          <a:lstStyle>
            <a:lvl1pPr marL="266700" indent="-2667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indent="-280988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indent="-250825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indent="-309563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indent="-2794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39841-01E8-3B46-1169-9D75B18B7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2" name="Group">
            <a:extLst>
              <a:ext uri="{FF2B5EF4-FFF2-40B4-BE49-F238E27FC236}">
                <a16:creationId xmlns:a16="http://schemas.microsoft.com/office/drawing/2014/main" id="{AC8C371E-C0F6-4081-3D3F-D6E3528C4285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4" name="Image" descr="Image">
              <a:extLst>
                <a:ext uri="{FF2B5EF4-FFF2-40B4-BE49-F238E27FC236}">
                  <a16:creationId xmlns:a16="http://schemas.microsoft.com/office/drawing/2014/main" id="{521B05C9-D576-5C9F-B6FD-5FB48D1A7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BAAB4BAE-E916-72F8-967D-ECE287538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4B27BB17-04E8-65DD-1C87-6ECA478DD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902452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6D051288-6E3E-A95D-1377-4372C7DC1C4F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4D652F67-94A0-0840-AE16-55B87BEAF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120517"/>
            <a:ext cx="9469197" cy="856859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A7F952E-8DC5-6A79-9AE3-813B3AE4D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47867" y="6462508"/>
            <a:ext cx="8024838" cy="6226602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A033C1D-E65C-08C9-F39B-80EFE57D65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47428" y="4115640"/>
            <a:ext cx="8024812" cy="1968425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9C9F5-AAFF-0002-246E-C6EBF2351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19954499-52C9-37B8-CE68-E31F97D9B97E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1827E7EE-F7D7-B912-1873-48F271C75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97CC2254-DB2F-2222-3ACB-0F4D49DF2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1DEA3358-B0D8-2D88-2DDF-CD2824CEA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3404523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z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ABE8965-C5C7-9C39-4D77-41321DCB42C7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ound Same Side Corner Rectangle 3">
            <a:extLst>
              <a:ext uri="{FF2B5EF4-FFF2-40B4-BE49-F238E27FC236}">
                <a16:creationId xmlns:a16="http://schemas.microsoft.com/office/drawing/2014/main" id="{FA29A0C7-63A9-37AE-C36E-28D29DB1FC0C}"/>
              </a:ext>
            </a:extLst>
          </p:cNvPr>
          <p:cNvSpPr/>
          <p:nvPr userDrawn="1"/>
        </p:nvSpPr>
        <p:spPr>
          <a:xfrm>
            <a:off x="2124334" y="5228017"/>
            <a:ext cx="7712393" cy="8605898"/>
          </a:xfrm>
          <a:prstGeom prst="round2SameRect">
            <a:avLst>
              <a:gd name="adj1" fmla="val 7123"/>
              <a:gd name="adj2" fmla="val 0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FA553-2EAA-7D5D-66A4-3CB0B3039A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94247" y="7248019"/>
            <a:ext cx="6817382" cy="6226602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pic>
        <p:nvPicPr>
          <p:cNvPr id="6" name="Graphic 5" descr="Help with solid fill">
            <a:extLst>
              <a:ext uri="{FF2B5EF4-FFF2-40B4-BE49-F238E27FC236}">
                <a16:creationId xmlns:a16="http://schemas.microsoft.com/office/drawing/2014/main" id="{5BCC09F5-BEFD-455C-0F2F-F18D468EC7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4247" y="5468810"/>
            <a:ext cx="1427671" cy="142767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5EDB33-736C-0AA5-C7CD-BDFF535E7A9C}"/>
              </a:ext>
            </a:extLst>
          </p:cNvPr>
          <p:cNvSpPr/>
          <p:nvPr userDrawn="1"/>
        </p:nvSpPr>
        <p:spPr>
          <a:xfrm>
            <a:off x="11485756" y="5237573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A29247D-C253-CBDD-13EE-F16B85217807}"/>
              </a:ext>
            </a:extLst>
          </p:cNvPr>
          <p:cNvSpPr/>
          <p:nvPr userDrawn="1"/>
        </p:nvSpPr>
        <p:spPr>
          <a:xfrm>
            <a:off x="11485756" y="6937152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40D50B7-0BFF-E456-7675-C96913EC6D02}"/>
              </a:ext>
            </a:extLst>
          </p:cNvPr>
          <p:cNvSpPr/>
          <p:nvPr userDrawn="1"/>
        </p:nvSpPr>
        <p:spPr>
          <a:xfrm>
            <a:off x="11485756" y="8615938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4EB9AD0-97D9-EA55-1897-8E787ACA18AD}"/>
              </a:ext>
            </a:extLst>
          </p:cNvPr>
          <p:cNvSpPr/>
          <p:nvPr userDrawn="1"/>
        </p:nvSpPr>
        <p:spPr>
          <a:xfrm>
            <a:off x="11485756" y="10294724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FE4A142-7345-2F27-77AC-6B8D7F3BB8F0}"/>
              </a:ext>
            </a:extLst>
          </p:cNvPr>
          <p:cNvSpPr/>
          <p:nvPr userDrawn="1"/>
        </p:nvSpPr>
        <p:spPr>
          <a:xfrm>
            <a:off x="11485756" y="11973510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ED258EB-0A79-0CC4-9AC5-E5BB65095D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936252" y="5570897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7D34A3F-BE3B-171A-71BC-2F827D2C4C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36252" y="7270476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3421587F-10AC-7EBE-6901-E1BA33DF8A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936252" y="8949262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1FF3B0B-6113-DB9F-2F3C-96810CE901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936252" y="10628048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B78CB5C-262B-068C-9251-A2C3C592CF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36252" y="12306834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9AF533-B5F6-1F4C-DB2A-D5C619F69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CACAE48A-1410-60E4-FCE8-EBA95AD9A7D1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835D3321-F5AB-7B39-240A-709C3EABC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9A5045C5-E6D9-0C02-A60D-808D1A46D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5C378790-9194-7CF7-64F2-DCDC541DE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513615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UNIVERSITAS BINA NUSANTARA">
            <a:extLst>
              <a:ext uri="{FF2B5EF4-FFF2-40B4-BE49-F238E27FC236}">
                <a16:creationId xmlns:a16="http://schemas.microsoft.com/office/drawing/2014/main" id="{1D553A28-04FA-E944-90CB-BDB2AEBEA300}"/>
              </a:ext>
            </a:extLst>
          </p:cNvPr>
          <p:cNvSpPr txBox="1"/>
          <p:nvPr userDrawn="1"/>
        </p:nvSpPr>
        <p:spPr>
          <a:xfrm>
            <a:off x="9823213" y="8366096"/>
            <a:ext cx="4727256" cy="301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sz="2400" dirty="0"/>
              <a:t>UNIVERSITAS</a:t>
            </a:r>
            <a:r>
              <a:rPr sz="2400" b="1" dirty="0"/>
              <a:t> BINA NUSANTARA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THANK YOU message</a:t>
            </a:r>
            <a:endParaRPr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BE46FE-17DA-131C-25CA-513E1EB2D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9D08008-1FC5-26A6-E9A3-34742000683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7320987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BE73ECD8-9761-904C-83FC-7C21B825FC86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/>
              <a:t>THANK YOU message</a:t>
            </a:r>
            <a:endParaRPr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851190-1E16-8731-05F7-9E415A2E7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16478055-4CD9-7AD2-1E0C-062019F0D61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0994172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F7BB76AE-A45C-1F43-9E7B-E96439A8D439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67548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ID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3DCB9E1-9FF7-C612-AB16-FF67078783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3" name="UNIVERSITAS BINA NUSANTARA">
            <a:extLst>
              <a:ext uri="{FF2B5EF4-FFF2-40B4-BE49-F238E27FC236}">
                <a16:creationId xmlns:a16="http://schemas.microsoft.com/office/drawing/2014/main" id="{76287026-42FF-418F-A536-8F52F4949E8D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12E04-E7E5-6907-9DD0-CE975EF38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09028" y="758208"/>
            <a:ext cx="2698754" cy="1143002"/>
          </a:xfrm>
          <a:prstGeom prst="rect">
            <a:avLst/>
          </a:prstGeom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926A66CA-CC36-3D53-1A6D-2BBE35B859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003185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493109-42AD-F678-F34A-9DA73287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01451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B64D7030-BF7A-6737-0471-B16F6A5E914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2620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039E3D91-9575-7645-A4DA-1857555C3973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F37568-0478-FF67-A2F0-B1647C1EC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24" y="758208"/>
            <a:ext cx="2698754" cy="1143002"/>
          </a:xfrm>
          <a:prstGeom prst="rect">
            <a:avLst/>
          </a:prstGeom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97B52BDB-6F34-5E38-95B5-002D2E4627E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212086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9B58D5CA-1AEF-754B-9F74-AE29F8DD61D5}"/>
              </a:ext>
            </a:extLst>
          </p:cNvPr>
          <p:cNvSpPr/>
          <p:nvPr userDrawn="1"/>
        </p:nvSpPr>
        <p:spPr>
          <a:xfrm>
            <a:off x="-1" y="0"/>
            <a:ext cx="24384001" cy="13716000"/>
          </a:xfrm>
          <a:prstGeom prst="rect">
            <a:avLst/>
          </a:prstGeom>
          <a:gradFill>
            <a:gsLst>
              <a:gs pos="0">
                <a:srgbClr val="F89620"/>
              </a:gs>
              <a:gs pos="100000">
                <a:srgbClr val="FFB03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174CAF-8FC8-EDAE-768D-30BF90143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24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023E32AF-B055-2D80-60DC-AD951FFC6E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2990515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D74DB4AE-0419-BC41-9D4A-DC2FB6ABAE92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F9842-C644-B204-B6FB-F1DB2194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171C5759-0A99-760B-64A0-C6156603CA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8888290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5C668086-F712-8640-8B8D-2424E50E003F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BCE66-A5E8-A158-9B31-BA9AFC103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F25DF897-C0D1-81DA-05D2-9D6EC69E200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073022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B6B9E9EC-92F4-2943-BCEE-A17DD1A638A8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315094"/>
              </a:gs>
              <a:gs pos="100000">
                <a:srgbClr val="293C6E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3DC583-F6CD-401E-7E06-373CCF952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B18B5FE2-77F7-8983-B96D-E39C876C98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126830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bullet text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9384" y="13076008"/>
            <a:ext cx="392736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fld id="{86CB4B4D-7CA3-9044-876B-883B54F8677D}" type="slidenum">
              <a:rPr lang="en-ID"/>
              <a:pPr/>
              <a:t>‹#›</a:t>
            </a:fld>
            <a:endParaRPr lang="en-ID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6" r:id="rId2"/>
    <p:sldLayoutId id="214748368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4" r:id="rId11"/>
    <p:sldLayoutId id="2147483667" r:id="rId12"/>
    <p:sldLayoutId id="2147483668" r:id="rId13"/>
    <p:sldLayoutId id="2147483685" r:id="rId14"/>
    <p:sldLayoutId id="2147483669" r:id="rId15"/>
    <p:sldLayoutId id="2147483683" r:id="rId16"/>
    <p:sldLayoutId id="2147483688" r:id="rId17"/>
    <p:sldLayoutId id="2147483670" r:id="rId18"/>
    <p:sldLayoutId id="2147483687" r:id="rId19"/>
    <p:sldLayoutId id="2147483671" r:id="rId20"/>
    <p:sldLayoutId id="2147483686" r:id="rId21"/>
    <p:sldLayoutId id="2147483680" r:id="rId22"/>
    <p:sldLayoutId id="2147483681" r:id="rId23"/>
  </p:sldLayoutIdLst>
  <p:transition spd="med"/>
  <p:txStyles>
    <p:titleStyle>
      <a:lvl1pPr marL="0" marR="0" indent="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  <a:sym typeface="Helvetica Neue"/>
        </a:defRPr>
      </a:lvl1pPr>
      <a:lvl2pPr marL="0" marR="0" indent="457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1pPr>
      <a:lvl2pPr marL="1219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2pPr>
      <a:lvl3pPr marL="1828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3pPr>
      <a:lvl4pPr marL="2438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4pPr>
      <a:lvl5pPr marL="30480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5pPr>
      <a:lvl6pPr marL="3657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9mEYoLA4pY?feature=oembed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opoLzvh5jY?feature=oembed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F9371B-F92F-AED8-457A-F4BAE6779B8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 lIns="50800" tIns="50800" rIns="50800" bIns="50800" anchor="t">
            <a:normAutofit/>
          </a:bodyPr>
          <a:lstStyle/>
          <a:p>
            <a:r>
              <a:rPr lang="en-US" dirty="0"/>
              <a:t>Session 01-02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C0E2BF-BBBC-BF27-4255-C5149D193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Machine Learning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DA326-32BB-7EBF-F49C-D0308881B7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58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773238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While AI and ML are not quite the same thing,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they are closely connected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. The simplest way to understand how AI and ML relate to each other is:  </a:t>
            </a:r>
          </a:p>
          <a:p>
            <a:pPr marL="2976563" lvl="2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AI is the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broader concept 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of enabling a machine or system to sense, reason, act, or adapt like a human </a:t>
            </a:r>
          </a:p>
          <a:p>
            <a:pPr marL="2976563" lvl="2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ML is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an application of AI 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that allows machines to extract knowledge from data and learn from it autonomously</a:t>
            </a:r>
          </a:p>
          <a:p>
            <a:pPr marL="2976563" lvl="2" indent="-914400" algn="just">
              <a:spcBef>
                <a:spcPts val="1800"/>
              </a:spcBef>
            </a:pPr>
            <a:endParaRPr lang="en-US" sz="4000" dirty="0">
              <a:solidFill>
                <a:schemeClr val="bg2">
                  <a:lumMod val="10000"/>
                </a:schemeClr>
              </a:solidFill>
              <a:latin typeface="+mj-lt"/>
            </a:endParaRPr>
          </a:p>
          <a:p>
            <a:pPr marL="1773238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What is the main difference between AI and Machine Learning?</a:t>
            </a:r>
          </a:p>
          <a:p>
            <a:pPr marL="2976563" lvl="2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Artificial intelligence encompasses the idea of a machine that can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mimic human intelligence</a:t>
            </a:r>
            <a:r>
              <a:rPr lang="en-US" sz="4000" b="1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. 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Machine learning aims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to teach a machine how to perform a specific task 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and provide accurate results by identifying patterns. </a:t>
            </a:r>
          </a:p>
          <a:p>
            <a:pPr marL="1773238" indent="-914400" algn="just">
              <a:spcBef>
                <a:spcPts val="1800"/>
              </a:spcBef>
            </a:pPr>
            <a:endParaRPr lang="en-US" sz="4000" dirty="0">
              <a:solidFill>
                <a:schemeClr val="bg2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4" name="Judul 12">
            <a:extLst>
              <a:ext uri="{FF2B5EF4-FFF2-40B4-BE49-F238E27FC236}">
                <a16:creationId xmlns:a16="http://schemas.microsoft.com/office/drawing/2014/main" id="{CCD7D88A-218D-3276-C6F3-B438DDC7E07C}"/>
              </a:ext>
            </a:extLst>
          </p:cNvPr>
          <p:cNvSpPr txBox="1">
            <a:spLocks/>
          </p:cNvSpPr>
          <p:nvPr/>
        </p:nvSpPr>
        <p:spPr>
          <a:xfrm>
            <a:off x="4240017" y="499317"/>
            <a:ext cx="14715569" cy="510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0" marR="0" indent="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  <a:lvl2pPr marL="0" marR="0" indent="4572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r>
              <a:rPr lang="en-US" sz="4800">
                <a:latin typeface="+mj-lt"/>
              </a:rPr>
              <a:t>Differences Between AI and Machine Learning</a:t>
            </a:r>
            <a:endParaRPr lang="en-US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679044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Judul 12">
            <a:extLst>
              <a:ext uri="{FF2B5EF4-FFF2-40B4-BE49-F238E27FC236}">
                <a16:creationId xmlns:a16="http://schemas.microsoft.com/office/drawing/2014/main" id="{CCD7D88A-218D-3276-C6F3-B438DDC7E07C}"/>
              </a:ext>
            </a:extLst>
          </p:cNvPr>
          <p:cNvSpPr txBox="1">
            <a:spLocks/>
          </p:cNvSpPr>
          <p:nvPr/>
        </p:nvSpPr>
        <p:spPr>
          <a:xfrm>
            <a:off x="4240017" y="499317"/>
            <a:ext cx="14715569" cy="510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Autofit/>
          </a:bodyPr>
          <a:lstStyle>
            <a:lvl1pPr marL="0" marR="0" indent="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  <a:lvl2pPr marL="0" marR="0" indent="4572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r>
              <a:rPr lang="en-US" sz="4800">
                <a:latin typeface="+mj-lt"/>
              </a:rPr>
              <a:t>Differences Between AI and Machine Learning</a:t>
            </a:r>
            <a:endParaRPr lang="en-US" sz="4800" dirty="0">
              <a:latin typeface="+mj-lt"/>
            </a:endParaRPr>
          </a:p>
        </p:txBody>
      </p:sp>
      <p:pic>
        <p:nvPicPr>
          <p:cNvPr id="2050" name="Picture 2" descr="Cousins of Artificial Intelligence | by Seema Singh | Towards Data Science">
            <a:extLst>
              <a:ext uri="{FF2B5EF4-FFF2-40B4-BE49-F238E27FC236}">
                <a16:creationId xmlns:a16="http://schemas.microsoft.com/office/drawing/2014/main" id="{91E91936-E045-756F-1CA1-9257B15B1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316" y="2514599"/>
            <a:ext cx="9302339" cy="959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F851A4-84EA-7887-C86C-59249E3BB966}"/>
              </a:ext>
            </a:extLst>
          </p:cNvPr>
          <p:cNvSpPr txBox="1"/>
          <p:nvPr/>
        </p:nvSpPr>
        <p:spPr>
          <a:xfrm>
            <a:off x="5532441" y="12531439"/>
            <a:ext cx="1362392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D" sz="24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Source Image</a:t>
            </a:r>
            <a:r>
              <a:rPr kumimoji="0" lang="en-ID" sz="2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: https://towardsdatascience.com/cousins-of-artificial-intelligence-dda4edc27b55</a:t>
            </a:r>
          </a:p>
        </p:txBody>
      </p:sp>
    </p:spTree>
    <p:extLst>
      <p:ext uri="{BB962C8B-B14F-4D97-AF65-F5344CB8AC3E}">
        <p14:creationId xmlns:p14="http://schemas.microsoft.com/office/powerpoint/2010/main" val="96671326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343" y="2630973"/>
            <a:ext cx="11535458" cy="11158019"/>
          </a:xfrm>
        </p:spPr>
        <p:txBody>
          <a:bodyPr>
            <a:normAutofit lnSpcReduction="10000"/>
          </a:bodyPr>
          <a:lstStyle/>
          <a:p>
            <a:pPr marL="858838" indent="0" algn="just">
              <a:spcBef>
                <a:spcPts val="1800"/>
              </a:spcBef>
              <a:buNone/>
            </a:pPr>
            <a:r>
              <a:rPr lang="en-US" sz="4000" b="1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Artificial intelligence</a:t>
            </a:r>
          </a:p>
          <a:p>
            <a:pPr marL="2397126" lvl="1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AI allows a machine to simulate human intelligence to solve problems</a:t>
            </a:r>
          </a:p>
          <a:p>
            <a:pPr marL="2397126" lvl="1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The goal is to develop an intelligent system that can perform complex tasks</a:t>
            </a:r>
          </a:p>
          <a:p>
            <a:pPr marL="2397126" lvl="1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We build systems that can solve complex tasks like a human</a:t>
            </a:r>
          </a:p>
          <a:p>
            <a:pPr marL="2397126" lvl="1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AI has a wide scope of applications</a:t>
            </a:r>
          </a:p>
          <a:p>
            <a:pPr marL="2397126" lvl="1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AI uses technologies in a system so that it mimics human decision-making</a:t>
            </a:r>
          </a:p>
          <a:p>
            <a:pPr marL="2397126" lvl="1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AI works with all types of data: structured, semi-structured, and unstructured</a:t>
            </a:r>
          </a:p>
          <a:p>
            <a:pPr marL="2397126" lvl="1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AI systems use logic and decision trees to learn, reason, and self-correct</a:t>
            </a:r>
          </a:p>
        </p:txBody>
      </p:sp>
      <p:sp>
        <p:nvSpPr>
          <p:cNvPr id="4" name="Judul 12">
            <a:extLst>
              <a:ext uri="{FF2B5EF4-FFF2-40B4-BE49-F238E27FC236}">
                <a16:creationId xmlns:a16="http://schemas.microsoft.com/office/drawing/2014/main" id="{CCD7D88A-218D-3276-C6F3-B438DDC7E07C}"/>
              </a:ext>
            </a:extLst>
          </p:cNvPr>
          <p:cNvSpPr txBox="1">
            <a:spLocks/>
          </p:cNvSpPr>
          <p:nvPr/>
        </p:nvSpPr>
        <p:spPr>
          <a:xfrm>
            <a:off x="4240017" y="499317"/>
            <a:ext cx="14715569" cy="510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Autofit/>
          </a:bodyPr>
          <a:lstStyle>
            <a:lvl1pPr marL="0" marR="0" indent="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  <a:lvl2pPr marL="0" marR="0" indent="4572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r>
              <a:rPr lang="en-US" sz="4800">
                <a:latin typeface="+mj-lt"/>
              </a:rPr>
              <a:t>Differences Between AI and Machine Learning</a:t>
            </a:r>
            <a:endParaRPr lang="en-US" sz="4800" dirty="0">
              <a:latin typeface="+mj-lt"/>
            </a:endParaRPr>
          </a:p>
        </p:txBody>
      </p:sp>
      <p:sp>
        <p:nvSpPr>
          <p:cNvPr id="2" name="Tampungan Konten 14">
            <a:extLst>
              <a:ext uri="{FF2B5EF4-FFF2-40B4-BE49-F238E27FC236}">
                <a16:creationId xmlns:a16="http://schemas.microsoft.com/office/drawing/2014/main" id="{30711D0D-665A-8A01-8FA3-F42378260D78}"/>
              </a:ext>
            </a:extLst>
          </p:cNvPr>
          <p:cNvSpPr txBox="1">
            <a:spLocks/>
          </p:cNvSpPr>
          <p:nvPr/>
        </p:nvSpPr>
        <p:spPr>
          <a:xfrm>
            <a:off x="11807351" y="2650023"/>
            <a:ext cx="12221258" cy="11158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858838" indent="0" algn="just">
              <a:spcBef>
                <a:spcPts val="1800"/>
              </a:spcBef>
              <a:buNone/>
            </a:pPr>
            <a:r>
              <a:rPr lang="en-ID" sz="4000" b="1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Machine learning</a:t>
            </a:r>
          </a:p>
          <a:p>
            <a:pPr marL="1430338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ML allows a machine to learn autonomously from past data</a:t>
            </a:r>
          </a:p>
          <a:p>
            <a:pPr marL="1430338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The goal is to build machines that can learn from data to increase the accuracy of the output</a:t>
            </a:r>
          </a:p>
          <a:p>
            <a:pPr marL="1430338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We train machines with data to perform specific tasks and deliver accurate results</a:t>
            </a:r>
          </a:p>
          <a:p>
            <a:pPr marL="1430338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Machine learning has a limited scope of applications</a:t>
            </a:r>
          </a:p>
          <a:p>
            <a:pPr marL="1430338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ML uses self-learning algorithms to produce predictive models</a:t>
            </a:r>
          </a:p>
          <a:p>
            <a:pPr marL="1430338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ML can only use structured and semi-structured data</a:t>
            </a:r>
          </a:p>
          <a:p>
            <a:pPr marL="1430338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ML systems rely on statistical models to learn and can self-correct when provided with new data</a:t>
            </a:r>
            <a:endParaRPr lang="en-ID" sz="4000" dirty="0">
              <a:solidFill>
                <a:schemeClr val="bg2">
                  <a:lumMod val="1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480345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Judul 4">
            <a:extLst>
              <a:ext uri="{FF2B5EF4-FFF2-40B4-BE49-F238E27FC236}">
                <a16:creationId xmlns:a16="http://schemas.microsoft.com/office/drawing/2014/main" id="{C5B773AD-3131-DABC-0943-3C804025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of Machine Learning based on Learning Problem. </a:t>
            </a:r>
          </a:p>
        </p:txBody>
      </p:sp>
    </p:spTree>
    <p:extLst>
      <p:ext uri="{BB962C8B-B14F-4D97-AF65-F5344CB8AC3E}">
        <p14:creationId xmlns:p14="http://schemas.microsoft.com/office/powerpoint/2010/main" val="264383005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4800">
                <a:latin typeface="+mj-lt"/>
              </a:rPr>
              <a:t>Type of Machine Learning based on Learning Problem</a:t>
            </a:r>
            <a:endParaRPr lang="en-US" sz="4800" dirty="0">
              <a:latin typeface="+mj-lt"/>
            </a:endParaRP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773238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The three broad categories of machine learning are summarized in</a:t>
            </a:r>
          </a:p>
          <a:p>
            <a:pPr marL="2976563" lvl="2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Supervised </a:t>
            </a:r>
            <a:r>
              <a:rPr lang="en-US" sz="4000" dirty="0" err="1">
                <a:solidFill>
                  <a:schemeClr val="tx1"/>
                </a:solidFill>
                <a:latin typeface="+mj-lt"/>
              </a:rPr>
              <a:t>learing</a:t>
            </a:r>
            <a:endParaRPr lang="en-US" sz="4000" dirty="0">
              <a:solidFill>
                <a:schemeClr val="tx1"/>
              </a:solidFill>
              <a:latin typeface="+mj-lt"/>
            </a:endParaRPr>
          </a:p>
          <a:p>
            <a:pPr marL="2976563" lvl="2" indent="-914400" algn="just">
              <a:spcBef>
                <a:spcPts val="1800"/>
              </a:spcBef>
            </a:pPr>
            <a:r>
              <a:rPr lang="en-US" sz="4000" dirty="0">
                <a:latin typeface="+mj-lt"/>
              </a:rPr>
              <a:t>unsupervised learning, </a:t>
            </a:r>
          </a:p>
          <a:p>
            <a:pPr marL="2976563" lvl="2" indent="-914400" algn="just">
              <a:spcBef>
                <a:spcPts val="1800"/>
              </a:spcBef>
            </a:pPr>
            <a:r>
              <a:rPr lang="en-US" sz="4000" dirty="0">
                <a:latin typeface="+mj-lt"/>
              </a:rPr>
              <a:t>reinforcement learning</a:t>
            </a:r>
            <a:endParaRPr lang="en-US" sz="4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AC7403E8-CECE-A6E9-A150-23A8AA955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086" y="6453283"/>
            <a:ext cx="9506825" cy="635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1254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4800">
                <a:latin typeface="+mj-lt"/>
              </a:rPr>
              <a:t>Type of Machine Learning based on Learning Problem</a:t>
            </a:r>
            <a:endParaRPr lang="en-US" sz="4800" dirty="0">
              <a:latin typeface="+mj-lt"/>
            </a:endParaRP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773238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Supervised learning is the subcategory of machine learning that focuses on learning a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classification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 or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regression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 model.</a:t>
            </a:r>
          </a:p>
          <a:p>
            <a:pPr marL="858838" indent="0" algn="just">
              <a:spcBef>
                <a:spcPts val="1800"/>
              </a:spcBef>
              <a:buNone/>
            </a:pPr>
            <a:endParaRPr lang="en-US" sz="4000" dirty="0">
              <a:solidFill>
                <a:schemeClr val="tx1"/>
              </a:solidFill>
              <a:latin typeface="+mj-lt"/>
            </a:endParaRPr>
          </a:p>
          <a:p>
            <a:pPr marL="1773238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Supervised learning  is, learning from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labeled training data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(i.e., inputs that also contain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the desired outputs or targets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; basically, “examples” of what we want to predict).</a:t>
            </a:r>
          </a:p>
          <a:p>
            <a:pPr marL="1773238" indent="-914400" algn="just">
              <a:spcBef>
                <a:spcPts val="1800"/>
              </a:spcBef>
            </a:pPr>
            <a:endParaRPr lang="en-US" sz="4000" dirty="0">
              <a:solidFill>
                <a:schemeClr val="tx1"/>
              </a:solidFill>
              <a:latin typeface="+mj-lt"/>
            </a:endParaRPr>
          </a:p>
          <a:p>
            <a:pPr marL="1482726" lvl="1" indent="0" algn="just">
              <a:spcBef>
                <a:spcPts val="1800"/>
              </a:spcBef>
              <a:buNone/>
            </a:pPr>
            <a:endParaRPr lang="en-US" sz="4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Kotak Teks 1">
            <a:extLst>
              <a:ext uri="{FF2B5EF4-FFF2-40B4-BE49-F238E27FC236}">
                <a16:creationId xmlns:a16="http://schemas.microsoft.com/office/drawing/2014/main" id="{59DA781C-90A7-C77D-48CA-5A9B9EA019B8}"/>
              </a:ext>
            </a:extLst>
          </p:cNvPr>
          <p:cNvSpPr txBox="1"/>
          <p:nvPr/>
        </p:nvSpPr>
        <p:spPr>
          <a:xfrm>
            <a:off x="4240017" y="1646438"/>
            <a:ext cx="399789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Supervised Learning</a:t>
            </a:r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3D53CE9E-6755-9AF7-7D11-5D062BA72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929" y="6583427"/>
            <a:ext cx="12264993" cy="634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477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4800">
                <a:latin typeface="+mj-lt"/>
              </a:rPr>
              <a:t>Type of Machine Learning based on Learning Problem</a:t>
            </a:r>
            <a:endParaRPr lang="en-US" sz="4800" dirty="0">
              <a:latin typeface="+mj-lt"/>
            </a:endParaRPr>
          </a:p>
        </p:txBody>
      </p:sp>
      <p:sp>
        <p:nvSpPr>
          <p:cNvPr id="2" name="Kotak Teks 1">
            <a:extLst>
              <a:ext uri="{FF2B5EF4-FFF2-40B4-BE49-F238E27FC236}">
                <a16:creationId xmlns:a16="http://schemas.microsoft.com/office/drawing/2014/main" id="{59DA781C-90A7-C77D-48CA-5A9B9EA019B8}"/>
              </a:ext>
            </a:extLst>
          </p:cNvPr>
          <p:cNvSpPr txBox="1"/>
          <p:nvPr/>
        </p:nvSpPr>
        <p:spPr>
          <a:xfrm>
            <a:off x="4240017" y="1646438"/>
            <a:ext cx="399789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Supervised Learning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B09464-8801-85B4-3980-4A4DDEB73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422" y="2547556"/>
            <a:ext cx="18137155" cy="952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Kotak Teks 5">
            <a:extLst>
              <a:ext uri="{FF2B5EF4-FFF2-40B4-BE49-F238E27FC236}">
                <a16:creationId xmlns:a16="http://schemas.microsoft.com/office/drawing/2014/main" id="{546CB55D-F63C-7AA4-F497-E6F145EA688C}"/>
              </a:ext>
            </a:extLst>
          </p:cNvPr>
          <p:cNvSpPr txBox="1"/>
          <p:nvPr/>
        </p:nvSpPr>
        <p:spPr>
          <a:xfrm>
            <a:off x="8187413" y="12633015"/>
            <a:ext cx="856324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Which one is a </a:t>
            </a: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dog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? which one is a </a:t>
            </a: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cat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3068261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4800">
                <a:latin typeface="+mj-lt"/>
              </a:rPr>
              <a:t>Type of Machine Learning based on Learning Problem</a:t>
            </a:r>
            <a:endParaRPr lang="en-US" sz="4800" dirty="0">
              <a:latin typeface="+mj-lt"/>
            </a:endParaRPr>
          </a:p>
        </p:txBody>
      </p:sp>
      <p:sp>
        <p:nvSpPr>
          <p:cNvPr id="2" name="Kotak Teks 1">
            <a:extLst>
              <a:ext uri="{FF2B5EF4-FFF2-40B4-BE49-F238E27FC236}">
                <a16:creationId xmlns:a16="http://schemas.microsoft.com/office/drawing/2014/main" id="{59DA781C-90A7-C77D-48CA-5A9B9EA019B8}"/>
              </a:ext>
            </a:extLst>
          </p:cNvPr>
          <p:cNvSpPr txBox="1"/>
          <p:nvPr/>
        </p:nvSpPr>
        <p:spPr>
          <a:xfrm>
            <a:off x="4240017" y="1646438"/>
            <a:ext cx="399789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Supervised Learning</a:t>
            </a:r>
          </a:p>
        </p:txBody>
      </p:sp>
      <p:sp>
        <p:nvSpPr>
          <p:cNvPr id="6" name="Kotak Teks 5">
            <a:extLst>
              <a:ext uri="{FF2B5EF4-FFF2-40B4-BE49-F238E27FC236}">
                <a16:creationId xmlns:a16="http://schemas.microsoft.com/office/drawing/2014/main" id="{546CB55D-F63C-7AA4-F497-E6F145EA688C}"/>
              </a:ext>
            </a:extLst>
          </p:cNvPr>
          <p:cNvSpPr txBox="1"/>
          <p:nvPr/>
        </p:nvSpPr>
        <p:spPr>
          <a:xfrm>
            <a:off x="7564649" y="12633015"/>
            <a:ext cx="980877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Which one is a </a:t>
            </a: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llama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? which one is a </a:t>
            </a: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alpaca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?</a:t>
            </a:r>
          </a:p>
        </p:txBody>
      </p:sp>
      <p:pic>
        <p:nvPicPr>
          <p:cNvPr id="2050" name="Picture 2" descr="an alpaca and a llama">
            <a:extLst>
              <a:ext uri="{FF2B5EF4-FFF2-40B4-BE49-F238E27FC236}">
                <a16:creationId xmlns:a16="http://schemas.microsoft.com/office/drawing/2014/main" id="{332276A7-1C9F-43F0-1D6E-4DA19CB30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835" y="3391117"/>
            <a:ext cx="14232401" cy="801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71399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4800">
                <a:latin typeface="+mj-lt"/>
              </a:rPr>
              <a:t>Type of Machine Learning based on Learning Problem</a:t>
            </a:r>
            <a:endParaRPr lang="en-US" sz="4800" dirty="0">
              <a:latin typeface="+mj-lt"/>
            </a:endParaRP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773238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Classification is defined as the </a:t>
            </a:r>
            <a:r>
              <a:rPr lang="en-US" sz="4000" b="1" dirty="0">
                <a:solidFill>
                  <a:srgbClr val="FF0000"/>
                </a:solidFill>
                <a:latin typeface="+mj-lt"/>
              </a:rPr>
              <a:t>process of recognition, understanding, and grouping of objects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 and ideas into preset categories </a:t>
            </a:r>
            <a:r>
              <a:rPr lang="en-US" sz="4000" dirty="0" err="1">
                <a:solidFill>
                  <a:schemeClr val="tx1"/>
                </a:solidFill>
                <a:latin typeface="+mj-lt"/>
              </a:rPr>
              <a:t>a.k.a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 “sub-populations.” </a:t>
            </a:r>
          </a:p>
          <a:p>
            <a:pPr marL="3644901" lvl="3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With the help of these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pre-categorized training datasets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, classification in machine learning programs leverage a wide range of algorithms to classify future datasets into respective and relevant categories.</a:t>
            </a:r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566382AF-0FDB-6120-9A0D-5590540F2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453" y="6774024"/>
            <a:ext cx="15222894" cy="6407596"/>
          </a:xfrm>
          <a:prstGeom prst="rect">
            <a:avLst/>
          </a:prstGeom>
        </p:spPr>
      </p:pic>
      <p:sp>
        <p:nvSpPr>
          <p:cNvPr id="5" name="Kotak Teks 4">
            <a:extLst>
              <a:ext uri="{FF2B5EF4-FFF2-40B4-BE49-F238E27FC236}">
                <a16:creationId xmlns:a16="http://schemas.microsoft.com/office/drawing/2014/main" id="{3B93EB0E-842D-BD38-0E02-513CFF6E12F5}"/>
              </a:ext>
            </a:extLst>
          </p:cNvPr>
          <p:cNvSpPr txBox="1"/>
          <p:nvPr/>
        </p:nvSpPr>
        <p:spPr>
          <a:xfrm>
            <a:off x="4240017" y="1646438"/>
            <a:ext cx="399789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190641101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4800">
                <a:latin typeface="+mj-lt"/>
              </a:rPr>
              <a:t>Type of Machine Learning based on Learning Problem</a:t>
            </a:r>
            <a:endParaRPr lang="en-US" sz="4800" dirty="0">
              <a:latin typeface="+mj-lt"/>
            </a:endParaRPr>
          </a:p>
        </p:txBody>
      </p:sp>
      <p:sp>
        <p:nvSpPr>
          <p:cNvPr id="2" name="Kotak Teks 1">
            <a:extLst>
              <a:ext uri="{FF2B5EF4-FFF2-40B4-BE49-F238E27FC236}">
                <a16:creationId xmlns:a16="http://schemas.microsoft.com/office/drawing/2014/main" id="{59DA781C-90A7-C77D-48CA-5A9B9EA019B8}"/>
              </a:ext>
            </a:extLst>
          </p:cNvPr>
          <p:cNvSpPr txBox="1"/>
          <p:nvPr/>
        </p:nvSpPr>
        <p:spPr>
          <a:xfrm>
            <a:off x="4240017" y="1646438"/>
            <a:ext cx="399789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Supervised Learning</a:t>
            </a:r>
          </a:p>
        </p:txBody>
      </p:sp>
      <p:pic>
        <p:nvPicPr>
          <p:cNvPr id="3074" name="Picture 2" descr="Saham Coca Cola">
            <a:extLst>
              <a:ext uri="{FF2B5EF4-FFF2-40B4-BE49-F238E27FC236}">
                <a16:creationId xmlns:a16="http://schemas.microsoft.com/office/drawing/2014/main" id="{4795736C-52C4-2D75-B7BF-9B3B2AFBC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574" y="2878313"/>
            <a:ext cx="13875990" cy="807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Kotak Teks 2">
            <a:extLst>
              <a:ext uri="{FF2B5EF4-FFF2-40B4-BE49-F238E27FC236}">
                <a16:creationId xmlns:a16="http://schemas.microsoft.com/office/drawing/2014/main" id="{3972406F-D7C6-D6DA-BED5-AEDF4FC5371D}"/>
              </a:ext>
            </a:extLst>
          </p:cNvPr>
          <p:cNvSpPr txBox="1"/>
          <p:nvPr/>
        </p:nvSpPr>
        <p:spPr>
          <a:xfrm>
            <a:off x="4740927" y="11984294"/>
            <a:ext cx="12892953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Can you predict the stock price of coca cola for 20:00?</a:t>
            </a:r>
          </a:p>
        </p:txBody>
      </p:sp>
    </p:spTree>
    <p:extLst>
      <p:ext uri="{BB962C8B-B14F-4D97-AF65-F5344CB8AC3E}">
        <p14:creationId xmlns:p14="http://schemas.microsoft.com/office/powerpoint/2010/main" val="178242929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8"/>
            <a:ext cx="14715569" cy="510281"/>
          </a:xfrm>
        </p:spPr>
        <p:txBody>
          <a:bodyPr>
            <a:noAutofit/>
          </a:bodyPr>
          <a:lstStyle/>
          <a:p>
            <a:r>
              <a:rPr lang="en-US" sz="9600" dirty="0">
                <a:latin typeface="+mj-lt"/>
              </a:rPr>
              <a:t>Learning Outcome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549400" indent="-635000" algn="just"/>
            <a:r>
              <a:rPr lang="en-US" sz="5400" b="1" dirty="0">
                <a:latin typeface="+mj-lt"/>
              </a:rPr>
              <a:t>LO 1: </a:t>
            </a:r>
            <a:r>
              <a:rPr lang="en-US" sz="5400" dirty="0">
                <a:latin typeface="+mj-lt"/>
              </a:rPr>
              <a:t>Explain the fundamental of machine learning concept</a:t>
            </a:r>
          </a:p>
          <a:p>
            <a:pPr marL="1549400" indent="-635000" algn="just"/>
            <a:r>
              <a:rPr lang="en-US" sz="5400" b="1" dirty="0">
                <a:latin typeface="+mj-lt"/>
              </a:rPr>
              <a:t>LO 2: </a:t>
            </a:r>
            <a:r>
              <a:rPr lang="en-US" sz="5400" dirty="0">
                <a:latin typeface="+mj-lt"/>
              </a:rPr>
              <a:t>Interpret the distribution of dataset using regression method</a:t>
            </a:r>
          </a:p>
          <a:p>
            <a:pPr marL="1549400" indent="-635000" algn="just"/>
            <a:r>
              <a:rPr lang="en-US" sz="5400" b="1" dirty="0">
                <a:latin typeface="+mj-lt"/>
              </a:rPr>
              <a:t>LO 3: </a:t>
            </a:r>
            <a:r>
              <a:rPr lang="en-US" sz="5400" dirty="0">
                <a:latin typeface="+mj-lt"/>
              </a:rPr>
              <a:t>Experiment classification and clustering algorithm from given dataset</a:t>
            </a:r>
          </a:p>
        </p:txBody>
      </p:sp>
    </p:spTree>
    <p:extLst>
      <p:ext uri="{BB962C8B-B14F-4D97-AF65-F5344CB8AC3E}">
        <p14:creationId xmlns:p14="http://schemas.microsoft.com/office/powerpoint/2010/main" val="276645439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4800">
                <a:latin typeface="+mj-lt"/>
              </a:rPr>
              <a:t>Type of Machine Learning based on Learning Problem</a:t>
            </a:r>
            <a:endParaRPr lang="en-US" sz="4800" dirty="0">
              <a:latin typeface="+mj-lt"/>
            </a:endParaRPr>
          </a:p>
        </p:txBody>
      </p:sp>
      <p:sp>
        <p:nvSpPr>
          <p:cNvPr id="2" name="Kotak Teks 1">
            <a:extLst>
              <a:ext uri="{FF2B5EF4-FFF2-40B4-BE49-F238E27FC236}">
                <a16:creationId xmlns:a16="http://schemas.microsoft.com/office/drawing/2014/main" id="{59DA781C-90A7-C77D-48CA-5A9B9EA019B8}"/>
              </a:ext>
            </a:extLst>
          </p:cNvPr>
          <p:cNvSpPr txBox="1"/>
          <p:nvPr/>
        </p:nvSpPr>
        <p:spPr>
          <a:xfrm>
            <a:off x="4240017" y="1646438"/>
            <a:ext cx="399789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Supervised Learning</a:t>
            </a:r>
          </a:p>
        </p:txBody>
      </p:sp>
      <p:sp>
        <p:nvSpPr>
          <p:cNvPr id="3" name="Kotak Teks 2">
            <a:extLst>
              <a:ext uri="{FF2B5EF4-FFF2-40B4-BE49-F238E27FC236}">
                <a16:creationId xmlns:a16="http://schemas.microsoft.com/office/drawing/2014/main" id="{3972406F-D7C6-D6DA-BED5-AEDF4FC5371D}"/>
              </a:ext>
            </a:extLst>
          </p:cNvPr>
          <p:cNvSpPr txBox="1"/>
          <p:nvPr/>
        </p:nvSpPr>
        <p:spPr>
          <a:xfrm>
            <a:off x="5912733" y="11984294"/>
            <a:ext cx="10549363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Can you predict the life expectancy in 2020?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1D7C9D42-0B51-FFD6-5606-41292B2223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29"/>
          <a:stretch/>
        </p:blipFill>
        <p:spPr bwMode="auto">
          <a:xfrm>
            <a:off x="3920800" y="4385388"/>
            <a:ext cx="14715569" cy="7162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Kotak Teks 4">
            <a:extLst>
              <a:ext uri="{FF2B5EF4-FFF2-40B4-BE49-F238E27FC236}">
                <a16:creationId xmlns:a16="http://schemas.microsoft.com/office/drawing/2014/main" id="{1D1D5F30-82B7-2F2D-2915-E52985BA993C}"/>
              </a:ext>
            </a:extLst>
          </p:cNvPr>
          <p:cNvSpPr txBox="1"/>
          <p:nvPr/>
        </p:nvSpPr>
        <p:spPr>
          <a:xfrm>
            <a:off x="0" y="3474846"/>
            <a:ext cx="12195110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4800" b="1" dirty="0"/>
              <a:t>life expectancy</a:t>
            </a:r>
          </a:p>
        </p:txBody>
      </p:sp>
    </p:spTree>
    <p:extLst>
      <p:ext uri="{BB962C8B-B14F-4D97-AF65-F5344CB8AC3E}">
        <p14:creationId xmlns:p14="http://schemas.microsoft.com/office/powerpoint/2010/main" val="96669232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4800">
                <a:latin typeface="+mj-lt"/>
              </a:rPr>
              <a:t>Type of Machine Learning based on Learning Problem</a:t>
            </a:r>
            <a:endParaRPr lang="en-US" sz="4800" dirty="0">
              <a:latin typeface="+mj-lt"/>
            </a:endParaRP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773238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Regression in machine learning is a technique used to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capture the relationships between independent and dependent variables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, with the main purpose of predicting an outcome.</a:t>
            </a:r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3B93EB0E-842D-BD38-0E02-513CFF6E12F5}"/>
              </a:ext>
            </a:extLst>
          </p:cNvPr>
          <p:cNvSpPr txBox="1"/>
          <p:nvPr/>
        </p:nvSpPr>
        <p:spPr>
          <a:xfrm>
            <a:off x="4240017" y="1646438"/>
            <a:ext cx="399789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322322635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4800">
                <a:latin typeface="+mj-lt"/>
              </a:rPr>
              <a:t>Type of Machine Learning based on Learning Problem</a:t>
            </a:r>
            <a:endParaRPr lang="en-US" sz="4800" dirty="0">
              <a:latin typeface="+mj-lt"/>
            </a:endParaRPr>
          </a:p>
        </p:txBody>
      </p:sp>
      <p:graphicFrame>
        <p:nvGraphicFramePr>
          <p:cNvPr id="2" name="Tampungan Konten 1">
            <a:extLst>
              <a:ext uri="{FF2B5EF4-FFF2-40B4-BE49-F238E27FC236}">
                <a16:creationId xmlns:a16="http://schemas.microsoft.com/office/drawing/2014/main" id="{A6B9A1E4-0CDC-BFF0-2078-2ED7E01FB650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448720037"/>
              </p:ext>
            </p:extLst>
          </p:nvPr>
        </p:nvGraphicFramePr>
        <p:xfrm>
          <a:off x="3380953" y="2878312"/>
          <a:ext cx="18060794" cy="5990584"/>
        </p:xfrm>
        <a:graphic>
          <a:graphicData uri="http://schemas.openxmlformats.org/drawingml/2006/table">
            <a:tbl>
              <a:tblPr/>
              <a:tblGrid>
                <a:gridCol w="9030397">
                  <a:extLst>
                    <a:ext uri="{9D8B030D-6E8A-4147-A177-3AD203B41FA5}">
                      <a16:colId xmlns:a16="http://schemas.microsoft.com/office/drawing/2014/main" val="4149311588"/>
                    </a:ext>
                  </a:extLst>
                </a:gridCol>
                <a:gridCol w="9030397">
                  <a:extLst>
                    <a:ext uri="{9D8B030D-6E8A-4147-A177-3AD203B41FA5}">
                      <a16:colId xmlns:a16="http://schemas.microsoft.com/office/drawing/2014/main" val="980157845"/>
                    </a:ext>
                  </a:extLst>
                </a:gridCol>
              </a:tblGrid>
              <a:tr h="618607">
                <a:tc>
                  <a:txBody>
                    <a:bodyPr/>
                    <a:lstStyle/>
                    <a:p>
                      <a:pPr algn="l" fontAlgn="t"/>
                      <a:r>
                        <a:rPr lang="en-US" sz="320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Regression Algorithm</a:t>
                      </a:r>
                    </a:p>
                  </a:txBody>
                  <a:tcPr marT="91440" marB="91440">
                    <a:lnL w="7620" cap="flat" cmpd="sng" algn="ctr">
                      <a:solidFill>
                        <a:srgbClr val="C030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30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30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320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Classification Algorithm</a:t>
                      </a:r>
                    </a:p>
                  </a:txBody>
                  <a:tcPr marT="91440" marB="91440">
                    <a:lnL w="7620" cap="flat" cmpd="sng" algn="ctr">
                      <a:solidFill>
                        <a:srgbClr val="C030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30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30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4827559"/>
                  </a:ext>
                </a:extLst>
              </a:tr>
              <a:tr h="1278455">
                <a:tc>
                  <a:txBody>
                    <a:bodyPr/>
                    <a:lstStyle/>
                    <a:p>
                      <a:pPr algn="just" fontAlgn="t"/>
                      <a:r>
                        <a:rPr lang="en-US" sz="3200" dirty="0">
                          <a:solidFill>
                            <a:srgbClr val="333333"/>
                          </a:solidFill>
                          <a:effectLst/>
                          <a:latin typeface="+mj-lt"/>
                        </a:rPr>
                        <a:t>In Regression, the output variable must be of </a:t>
                      </a:r>
                      <a:r>
                        <a:rPr lang="en-US" sz="3200" b="1" dirty="0">
                          <a:solidFill>
                            <a:srgbClr val="00B0F0"/>
                          </a:solidFill>
                          <a:effectLst/>
                          <a:latin typeface="+mj-lt"/>
                        </a:rPr>
                        <a:t>continuous nature or real value</a:t>
                      </a:r>
                      <a:r>
                        <a:rPr lang="en-US" sz="3200" dirty="0">
                          <a:solidFill>
                            <a:srgbClr val="333333"/>
                          </a:solidFill>
                          <a:effectLst/>
                          <a:latin typeface="+mj-lt"/>
                        </a:rPr>
                        <a:t>.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3200" dirty="0">
                          <a:solidFill>
                            <a:srgbClr val="333333"/>
                          </a:solidFill>
                          <a:effectLst/>
                          <a:latin typeface="+mj-lt"/>
                        </a:rPr>
                        <a:t>In Classification, the output variable must be a </a:t>
                      </a:r>
                      <a:r>
                        <a:rPr lang="en-US" sz="3200" b="1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discrete value</a:t>
                      </a:r>
                      <a:r>
                        <a:rPr lang="en-US" sz="3200" dirty="0">
                          <a:solidFill>
                            <a:srgbClr val="333333"/>
                          </a:solidFill>
                          <a:effectLst/>
                          <a:latin typeface="+mj-lt"/>
                        </a:rPr>
                        <a:t>.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481483"/>
                  </a:ext>
                </a:extLst>
              </a:tr>
              <a:tr h="1649620">
                <a:tc>
                  <a:txBody>
                    <a:bodyPr/>
                    <a:lstStyle/>
                    <a:p>
                      <a:pPr algn="just" fontAlgn="t"/>
                      <a:r>
                        <a:rPr lang="en-US" sz="3200" dirty="0">
                          <a:solidFill>
                            <a:srgbClr val="333333"/>
                          </a:solidFill>
                          <a:effectLst/>
                          <a:latin typeface="+mj-lt"/>
                        </a:rPr>
                        <a:t>In Regression, we try </a:t>
                      </a:r>
                      <a:r>
                        <a:rPr lang="en-US" sz="3200" b="1" dirty="0">
                          <a:solidFill>
                            <a:srgbClr val="00B0F0"/>
                          </a:solidFill>
                          <a:effectLst/>
                          <a:latin typeface="+mj-lt"/>
                        </a:rPr>
                        <a:t>to find the best fit line</a:t>
                      </a:r>
                      <a:r>
                        <a:rPr lang="en-US" sz="3200" dirty="0">
                          <a:solidFill>
                            <a:srgbClr val="333333"/>
                          </a:solidFill>
                          <a:effectLst/>
                          <a:latin typeface="+mj-lt"/>
                        </a:rPr>
                        <a:t>, which can predict the output more accurately.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3200" dirty="0">
                          <a:solidFill>
                            <a:srgbClr val="333333"/>
                          </a:solidFill>
                          <a:effectLst/>
                          <a:latin typeface="+mj-lt"/>
                        </a:rPr>
                        <a:t>In Classification, we try </a:t>
                      </a:r>
                      <a:r>
                        <a:rPr lang="en-US" sz="3200" b="1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to find the decision boundary</a:t>
                      </a:r>
                      <a:r>
                        <a:rPr lang="en-US" sz="3200" dirty="0">
                          <a:solidFill>
                            <a:srgbClr val="333333"/>
                          </a:solidFill>
                          <a:effectLst/>
                          <a:latin typeface="+mj-lt"/>
                        </a:rPr>
                        <a:t>, which can divide the dataset into different classes.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438355"/>
                  </a:ext>
                </a:extLst>
              </a:tr>
              <a:tr h="2391949">
                <a:tc>
                  <a:txBody>
                    <a:bodyPr/>
                    <a:lstStyle/>
                    <a:p>
                      <a:pPr algn="just" fontAlgn="t"/>
                      <a:r>
                        <a:rPr lang="en-US" sz="3200" dirty="0">
                          <a:solidFill>
                            <a:srgbClr val="333333"/>
                          </a:solidFill>
                          <a:effectLst/>
                          <a:latin typeface="+mj-lt"/>
                        </a:rPr>
                        <a:t>Example: Weather Prediction, House price prediction, etc.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3200" dirty="0">
                          <a:solidFill>
                            <a:srgbClr val="333333"/>
                          </a:solidFill>
                          <a:effectLst/>
                          <a:latin typeface="+mj-lt"/>
                        </a:rPr>
                        <a:t>Example : Identification of spam emails, Speech Recognition, Identification of cancer cells, etc.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05717"/>
                  </a:ext>
                </a:extLst>
              </a:tr>
            </a:tbl>
          </a:graphicData>
        </a:graphic>
      </p:graphicFrame>
      <p:sp>
        <p:nvSpPr>
          <p:cNvPr id="5" name="Kotak Teks 4">
            <a:extLst>
              <a:ext uri="{FF2B5EF4-FFF2-40B4-BE49-F238E27FC236}">
                <a16:creationId xmlns:a16="http://schemas.microsoft.com/office/drawing/2014/main" id="{3B93EB0E-842D-BD38-0E02-513CFF6E12F5}"/>
              </a:ext>
            </a:extLst>
          </p:cNvPr>
          <p:cNvSpPr txBox="1"/>
          <p:nvPr/>
        </p:nvSpPr>
        <p:spPr>
          <a:xfrm>
            <a:off x="4240017" y="1646438"/>
            <a:ext cx="532357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Regression vs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07162245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4800">
                <a:latin typeface="+mj-lt"/>
              </a:rPr>
              <a:t>Type of Machine Learning based on Learning Problem</a:t>
            </a:r>
            <a:endParaRPr lang="en-US" sz="4800" dirty="0">
              <a:latin typeface="+mj-lt"/>
            </a:endParaRP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773238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Unsupervised learning is a branch of machine learning that is concerned with </a:t>
            </a:r>
            <a:r>
              <a:rPr lang="en-US" sz="4000" b="1" dirty="0">
                <a:solidFill>
                  <a:srgbClr val="FF0000"/>
                </a:solidFill>
                <a:latin typeface="+mj-lt"/>
              </a:rPr>
              <a:t>unlabeled data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.</a:t>
            </a:r>
          </a:p>
          <a:p>
            <a:pPr marL="1773238" indent="-914400" algn="just">
              <a:spcBef>
                <a:spcPts val="1800"/>
              </a:spcBef>
            </a:pPr>
            <a:endParaRPr lang="en-US" sz="4000" dirty="0">
              <a:solidFill>
                <a:schemeClr val="tx1"/>
              </a:solidFill>
              <a:latin typeface="+mj-lt"/>
            </a:endParaRPr>
          </a:p>
          <a:p>
            <a:pPr marL="1773238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Common tasks in unsupervised learning are </a:t>
            </a:r>
            <a:r>
              <a:rPr lang="en-US" sz="4000" b="1" dirty="0">
                <a:solidFill>
                  <a:srgbClr val="FF0000"/>
                </a:solidFill>
                <a:latin typeface="+mj-lt"/>
              </a:rPr>
              <a:t>clustering analysis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(assigning group memberships) and </a:t>
            </a:r>
            <a:r>
              <a:rPr lang="en-US" sz="4000" b="1" dirty="0">
                <a:solidFill>
                  <a:srgbClr val="FF0000"/>
                </a:solidFill>
                <a:latin typeface="+mj-lt"/>
              </a:rPr>
              <a:t>dimensionality reduction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(compressing data onto a lower-dimensional subspace or manifold).</a:t>
            </a:r>
          </a:p>
          <a:p>
            <a:pPr marL="1773238" indent="-914400" algn="just">
              <a:spcBef>
                <a:spcPts val="1800"/>
              </a:spcBef>
            </a:pPr>
            <a:endParaRPr lang="en-US" sz="4000" dirty="0">
              <a:solidFill>
                <a:schemeClr val="tx1"/>
              </a:solidFill>
              <a:latin typeface="+mj-lt"/>
            </a:endParaRPr>
          </a:p>
          <a:p>
            <a:pPr marL="1482726" lvl="1" indent="0" algn="just">
              <a:spcBef>
                <a:spcPts val="1800"/>
              </a:spcBef>
              <a:buNone/>
            </a:pPr>
            <a:endParaRPr lang="en-US" sz="4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Kotak Teks 1">
            <a:extLst>
              <a:ext uri="{FF2B5EF4-FFF2-40B4-BE49-F238E27FC236}">
                <a16:creationId xmlns:a16="http://schemas.microsoft.com/office/drawing/2014/main" id="{59DA781C-90A7-C77D-48CA-5A9B9EA019B8}"/>
              </a:ext>
            </a:extLst>
          </p:cNvPr>
          <p:cNvSpPr txBox="1"/>
          <p:nvPr/>
        </p:nvSpPr>
        <p:spPr>
          <a:xfrm>
            <a:off x="4240017" y="1743994"/>
            <a:ext cx="451726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43326350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4800">
                <a:latin typeface="+mj-lt"/>
              </a:rPr>
              <a:t>Type of Machine Learning based on Learning Problem</a:t>
            </a:r>
            <a:endParaRPr lang="en-US" sz="4800" dirty="0">
              <a:latin typeface="+mj-lt"/>
            </a:endParaRPr>
          </a:p>
        </p:txBody>
      </p:sp>
      <p:sp>
        <p:nvSpPr>
          <p:cNvPr id="2" name="Kotak Teks 1">
            <a:extLst>
              <a:ext uri="{FF2B5EF4-FFF2-40B4-BE49-F238E27FC236}">
                <a16:creationId xmlns:a16="http://schemas.microsoft.com/office/drawing/2014/main" id="{59DA781C-90A7-C77D-48CA-5A9B9EA019B8}"/>
              </a:ext>
            </a:extLst>
          </p:cNvPr>
          <p:cNvSpPr txBox="1"/>
          <p:nvPr/>
        </p:nvSpPr>
        <p:spPr>
          <a:xfrm>
            <a:off x="4240017" y="1743994"/>
            <a:ext cx="451726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Unsupervised Learning</a:t>
            </a:r>
          </a:p>
        </p:txBody>
      </p:sp>
      <p:pic>
        <p:nvPicPr>
          <p:cNvPr id="6" name="Gambar 5">
            <a:extLst>
              <a:ext uri="{FF2B5EF4-FFF2-40B4-BE49-F238E27FC236}">
                <a16:creationId xmlns:a16="http://schemas.microsoft.com/office/drawing/2014/main" id="{11B3ED28-8991-0E5C-A1B6-4C7DC9A86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848" y="2718764"/>
            <a:ext cx="9753600" cy="9753600"/>
          </a:xfrm>
          <a:prstGeom prst="rect">
            <a:avLst/>
          </a:prstGeom>
        </p:spPr>
      </p:pic>
      <p:sp>
        <p:nvSpPr>
          <p:cNvPr id="10" name="Kotak Teks 9">
            <a:extLst>
              <a:ext uri="{FF2B5EF4-FFF2-40B4-BE49-F238E27FC236}">
                <a16:creationId xmlns:a16="http://schemas.microsoft.com/office/drawing/2014/main" id="{C4617B1C-DBD0-0D4D-2E52-5BBFBDA69EA0}"/>
              </a:ext>
            </a:extLst>
          </p:cNvPr>
          <p:cNvSpPr txBox="1"/>
          <p:nvPr/>
        </p:nvSpPr>
        <p:spPr>
          <a:xfrm>
            <a:off x="11901196" y="6479824"/>
            <a:ext cx="12195110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en-US" sz="3600" dirty="0"/>
              <a:t>Find a group from the following picture based on whether the animal has </a:t>
            </a:r>
            <a:r>
              <a:rPr lang="en-US" sz="3600" b="1" dirty="0">
                <a:solidFill>
                  <a:srgbClr val="FF0000"/>
                </a:solidFill>
              </a:rPr>
              <a:t>wings or not</a:t>
            </a:r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9881445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4800">
                <a:latin typeface="+mj-lt"/>
              </a:rPr>
              <a:t>Type of Machine Learning based on Learning Problem</a:t>
            </a:r>
            <a:endParaRPr lang="en-US" sz="4800" dirty="0">
              <a:latin typeface="+mj-lt"/>
            </a:endParaRP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773238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Clustering is the task of </a:t>
            </a:r>
            <a:r>
              <a:rPr lang="en-US" sz="4000" b="1" dirty="0">
                <a:solidFill>
                  <a:srgbClr val="FF0000"/>
                </a:solidFill>
                <a:latin typeface="+mj-lt"/>
              </a:rPr>
              <a:t>dividing the unlabeled data or data points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into different clusters such that similar data points fall in the same cluster than those which differ from the others.</a:t>
            </a:r>
          </a:p>
          <a:p>
            <a:pPr marL="1482726" lvl="1" indent="0" algn="just">
              <a:spcBef>
                <a:spcPts val="1800"/>
              </a:spcBef>
              <a:buNone/>
            </a:pPr>
            <a:endParaRPr lang="en-US" sz="4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Kotak Teks 1">
            <a:extLst>
              <a:ext uri="{FF2B5EF4-FFF2-40B4-BE49-F238E27FC236}">
                <a16:creationId xmlns:a16="http://schemas.microsoft.com/office/drawing/2014/main" id="{59DA781C-90A7-C77D-48CA-5A9B9EA019B8}"/>
              </a:ext>
            </a:extLst>
          </p:cNvPr>
          <p:cNvSpPr txBox="1"/>
          <p:nvPr/>
        </p:nvSpPr>
        <p:spPr>
          <a:xfrm>
            <a:off x="4240017" y="1743994"/>
            <a:ext cx="451726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Unsupervised Learning</a:t>
            </a: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654BA1C7-A2AC-3E86-029B-FC17B2C76F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26" b="4227"/>
          <a:stretch/>
        </p:blipFill>
        <p:spPr>
          <a:xfrm>
            <a:off x="4053763" y="4707276"/>
            <a:ext cx="16649700" cy="850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4001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4800">
                <a:latin typeface="+mj-lt"/>
              </a:rPr>
              <a:t>Type of Machine Learning based on Learning Problem</a:t>
            </a:r>
            <a:endParaRPr lang="en-US" sz="4800" dirty="0">
              <a:latin typeface="+mj-lt"/>
            </a:endParaRP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773238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Dimensionality reduction is the process of </a:t>
            </a:r>
            <a:r>
              <a:rPr lang="en-US" sz="4000" b="1" dirty="0">
                <a:solidFill>
                  <a:srgbClr val="FF0000"/>
                </a:solidFill>
                <a:latin typeface="+mj-lt"/>
              </a:rPr>
              <a:t>reducing the number of features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or dimensions in a dataset, while preserving the most important information.</a:t>
            </a:r>
          </a:p>
          <a:p>
            <a:pPr marL="1773238" indent="-914400" algn="just">
              <a:spcBef>
                <a:spcPts val="1800"/>
              </a:spcBef>
            </a:pPr>
            <a:endParaRPr lang="en-US" sz="4000" dirty="0">
              <a:solidFill>
                <a:schemeClr val="tx1"/>
              </a:solidFill>
              <a:latin typeface="+mj-lt"/>
            </a:endParaRPr>
          </a:p>
          <a:p>
            <a:pPr marL="1773238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The objectives of dimensionality reduction are to </a:t>
            </a:r>
            <a:r>
              <a:rPr lang="en-US" sz="4000" b="1" dirty="0">
                <a:solidFill>
                  <a:srgbClr val="FF0000"/>
                </a:solidFill>
                <a:latin typeface="+mj-lt"/>
              </a:rPr>
              <a:t>visualize data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easier, understand and analyze, and to improve the performance of ML models.</a:t>
            </a:r>
          </a:p>
        </p:txBody>
      </p:sp>
      <p:sp>
        <p:nvSpPr>
          <p:cNvPr id="2" name="Kotak Teks 1">
            <a:extLst>
              <a:ext uri="{FF2B5EF4-FFF2-40B4-BE49-F238E27FC236}">
                <a16:creationId xmlns:a16="http://schemas.microsoft.com/office/drawing/2014/main" id="{59DA781C-90A7-C77D-48CA-5A9B9EA019B8}"/>
              </a:ext>
            </a:extLst>
          </p:cNvPr>
          <p:cNvSpPr txBox="1"/>
          <p:nvPr/>
        </p:nvSpPr>
        <p:spPr>
          <a:xfrm>
            <a:off x="4240017" y="1743994"/>
            <a:ext cx="451726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Unsupervised Learning</a:t>
            </a:r>
          </a:p>
        </p:txBody>
      </p:sp>
      <p:pic>
        <p:nvPicPr>
          <p:cNvPr id="8194" name="Picture 2" descr="Dimensionality reduction">
            <a:extLst>
              <a:ext uri="{FF2B5EF4-FFF2-40B4-BE49-F238E27FC236}">
                <a16:creationId xmlns:a16="http://schemas.microsoft.com/office/drawing/2014/main" id="{4B56B34E-B8EE-8FFF-DCFC-B53FE9219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496050"/>
            <a:ext cx="12192000" cy="721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30591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4800">
                <a:latin typeface="+mj-lt"/>
              </a:rPr>
              <a:t>Type of Machine Learning based on Learning Problem</a:t>
            </a:r>
            <a:endParaRPr lang="en-US" sz="4800" dirty="0">
              <a:latin typeface="+mj-lt"/>
            </a:endParaRP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773238" indent="-914400" algn="just">
              <a:spcBef>
                <a:spcPts val="1800"/>
              </a:spcBef>
            </a:pPr>
            <a:r>
              <a:rPr lang="en-US" sz="4000" b="0" i="0" dirty="0">
                <a:solidFill>
                  <a:srgbClr val="333333"/>
                </a:solidFill>
                <a:effectLst/>
                <a:latin typeface="+mj-lt"/>
              </a:rPr>
              <a:t>Reinforcement learning (RL) is a subset of machine learning that allows an AI-driven system (sometimes referred to as an agent) to learn through </a:t>
            </a:r>
            <a:r>
              <a:rPr lang="en-US" sz="4000" b="1" i="0" dirty="0">
                <a:solidFill>
                  <a:srgbClr val="00B0F0"/>
                </a:solidFill>
                <a:effectLst/>
                <a:latin typeface="+mj-lt"/>
              </a:rPr>
              <a:t>trial and error using feedback from its actions</a:t>
            </a:r>
          </a:p>
          <a:p>
            <a:pPr marL="2976563" lvl="2" indent="-914400" algn="just">
              <a:spcBef>
                <a:spcPts val="1800"/>
              </a:spcBef>
            </a:pPr>
            <a:r>
              <a:rPr lang="en-US" sz="4000" b="0" i="0" dirty="0">
                <a:solidFill>
                  <a:srgbClr val="333333"/>
                </a:solidFill>
                <a:effectLst/>
                <a:latin typeface="+mj-lt"/>
              </a:rPr>
              <a:t>This feedback is either negative or positive, signaled as punishment or reward with, of course, the aim of maximizing the reward function.</a:t>
            </a:r>
          </a:p>
          <a:p>
            <a:pPr marL="1773238" indent="-914400" algn="just">
              <a:spcBef>
                <a:spcPts val="1800"/>
              </a:spcBef>
            </a:pPr>
            <a:endParaRPr lang="en-US" sz="4000" dirty="0">
              <a:solidFill>
                <a:srgbClr val="333333"/>
              </a:solidFill>
              <a:latin typeface="+mj-lt"/>
            </a:endParaRPr>
          </a:p>
          <a:p>
            <a:pPr marL="1773238" indent="-914400" algn="just">
              <a:spcBef>
                <a:spcPts val="1800"/>
              </a:spcBef>
            </a:pPr>
            <a:r>
              <a:rPr lang="en-US" sz="4000" b="0" i="0" dirty="0">
                <a:solidFill>
                  <a:srgbClr val="333333"/>
                </a:solidFill>
                <a:effectLst/>
                <a:latin typeface="+mj-lt"/>
              </a:rPr>
              <a:t>Difference between Reinforcement learning and supervised-unsupervised learning, </a:t>
            </a:r>
          </a:p>
          <a:p>
            <a:pPr marL="2976563" lvl="2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In supervised learning, the feedback contains the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correct set of actions for the agent to follow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. In RL there is no such answer key. The agent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decides what to do itself to perform the task correctly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. </a:t>
            </a:r>
          </a:p>
          <a:p>
            <a:pPr marL="2976563" lvl="2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The goal of unsupervised learning is to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find similarities or differences between data points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. RL’s goal is to find the most suitable action model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to maximize total cumulative reward for the RL agent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. With no training dataset, the RL problem is solved by the agent’s own actions with input from the environment</a:t>
            </a:r>
          </a:p>
          <a:p>
            <a:pPr marL="1773238" indent="-914400" algn="just">
              <a:spcBef>
                <a:spcPts val="1800"/>
              </a:spcBef>
            </a:pPr>
            <a:endParaRPr lang="en-US" sz="4000" dirty="0">
              <a:solidFill>
                <a:schemeClr val="tx1"/>
              </a:solidFill>
              <a:latin typeface="+mj-lt"/>
            </a:endParaRPr>
          </a:p>
          <a:p>
            <a:pPr marL="1482726" lvl="1" indent="0" algn="just">
              <a:spcBef>
                <a:spcPts val="1800"/>
              </a:spcBef>
              <a:buNone/>
            </a:pPr>
            <a:endParaRPr lang="en-US" sz="4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Kotak Teks 1">
            <a:extLst>
              <a:ext uri="{FF2B5EF4-FFF2-40B4-BE49-F238E27FC236}">
                <a16:creationId xmlns:a16="http://schemas.microsoft.com/office/drawing/2014/main" id="{59DA781C-90A7-C77D-48CA-5A9B9EA019B8}"/>
              </a:ext>
            </a:extLst>
          </p:cNvPr>
          <p:cNvSpPr txBox="1"/>
          <p:nvPr/>
        </p:nvSpPr>
        <p:spPr>
          <a:xfrm>
            <a:off x="4142236" y="1743994"/>
            <a:ext cx="471283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311251930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4800">
                <a:latin typeface="+mj-lt"/>
              </a:rPr>
              <a:t>Type of Machine Learning based on Learning Problem</a:t>
            </a:r>
            <a:endParaRPr lang="en-US" sz="4800" dirty="0">
              <a:latin typeface="+mj-lt"/>
            </a:endParaRP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2054226" lvl="1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There are three types of RL implementations: </a:t>
            </a:r>
          </a:p>
          <a:p>
            <a:pPr marL="3302001" lvl="3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Policy-based RL uses a policy or deterministic strategy that maximizes cumulative reward</a:t>
            </a:r>
          </a:p>
          <a:p>
            <a:pPr marL="3302001" lvl="3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Value-based RL tries to maximize an arbitrary value function</a:t>
            </a:r>
          </a:p>
          <a:p>
            <a:pPr marL="3302001" lvl="3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Model-based RL creates a virtual model for a certain environment and the agent learns to perform within those constraints</a:t>
            </a:r>
          </a:p>
        </p:txBody>
      </p:sp>
      <p:sp>
        <p:nvSpPr>
          <p:cNvPr id="2" name="Kotak Teks 1">
            <a:extLst>
              <a:ext uri="{FF2B5EF4-FFF2-40B4-BE49-F238E27FC236}">
                <a16:creationId xmlns:a16="http://schemas.microsoft.com/office/drawing/2014/main" id="{59DA781C-90A7-C77D-48CA-5A9B9EA019B8}"/>
              </a:ext>
            </a:extLst>
          </p:cNvPr>
          <p:cNvSpPr txBox="1"/>
          <p:nvPr/>
        </p:nvSpPr>
        <p:spPr>
          <a:xfrm>
            <a:off x="4142236" y="1743994"/>
            <a:ext cx="471283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4207135806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4800">
                <a:latin typeface="+mj-lt"/>
              </a:rPr>
              <a:t>Type of Machine Learning based on Learning Problem</a:t>
            </a:r>
            <a:endParaRPr lang="en-US" sz="4800" dirty="0">
              <a:latin typeface="+mj-lt"/>
            </a:endParaRP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2054226" lvl="1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How does RL work?</a:t>
            </a:r>
          </a:p>
          <a:p>
            <a:pPr marL="3302001" lvl="3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The best way to understand reinforcement learning is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through video games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, which follow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a reward and punishment mechanism</a:t>
            </a:r>
          </a:p>
          <a:p>
            <a:pPr marL="3881438" lvl="4" indent="-571500" algn="just">
              <a:spcBef>
                <a:spcPts val="1800"/>
              </a:spcBef>
            </a:pPr>
            <a:r>
              <a:rPr lang="en-US" sz="3200" b="0" i="0" dirty="0">
                <a:solidFill>
                  <a:srgbClr val="333333"/>
                </a:solidFill>
                <a:effectLst/>
                <a:latin typeface="+mj-lt"/>
              </a:rPr>
              <a:t>In a game, you play a character who is the agent that exists within a particular environment. </a:t>
            </a:r>
          </a:p>
          <a:p>
            <a:pPr marL="3881438" lvl="4" indent="-571500" algn="just">
              <a:spcBef>
                <a:spcPts val="1800"/>
              </a:spcBef>
            </a:pPr>
            <a:r>
              <a:rPr lang="en-US" sz="3200" b="0" i="0" dirty="0">
                <a:solidFill>
                  <a:srgbClr val="333333"/>
                </a:solidFill>
                <a:effectLst/>
                <a:latin typeface="+mj-lt"/>
              </a:rPr>
              <a:t>The scenarios they encounter are analogous to a state. </a:t>
            </a:r>
          </a:p>
          <a:p>
            <a:pPr marL="3881438" lvl="4" indent="-571500" algn="just">
              <a:spcBef>
                <a:spcPts val="1800"/>
              </a:spcBef>
            </a:pPr>
            <a:r>
              <a:rPr lang="en-US" sz="3200" b="0" i="0" dirty="0">
                <a:solidFill>
                  <a:srgbClr val="333333"/>
                </a:solidFill>
                <a:effectLst/>
                <a:latin typeface="+mj-lt"/>
              </a:rPr>
              <a:t>Your character or agent reacts by performing an action, which takes them from one state to a new state. </a:t>
            </a:r>
          </a:p>
          <a:p>
            <a:pPr marL="3881438" lvl="4" indent="-571500" algn="just">
              <a:spcBef>
                <a:spcPts val="1800"/>
              </a:spcBef>
            </a:pPr>
            <a:r>
              <a:rPr lang="en-US" sz="3200" b="0" i="0" dirty="0">
                <a:solidFill>
                  <a:srgbClr val="333333"/>
                </a:solidFill>
                <a:effectLst/>
                <a:latin typeface="+mj-lt"/>
              </a:rPr>
              <a:t>After this transition, they may receive a reward or punishment. </a:t>
            </a:r>
          </a:p>
          <a:p>
            <a:pPr marL="3881438" lvl="4" indent="-571500" algn="just">
              <a:spcBef>
                <a:spcPts val="1800"/>
              </a:spcBef>
            </a:pPr>
            <a:r>
              <a:rPr lang="en-US" sz="3200" b="0" i="0" dirty="0">
                <a:solidFill>
                  <a:srgbClr val="333333"/>
                </a:solidFill>
                <a:effectLst/>
                <a:latin typeface="+mj-lt"/>
              </a:rPr>
              <a:t>The policy is the strategy which dictates the actions the agent takes as a function of the agent’s state as well as the environment.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Kotak Teks 1">
            <a:extLst>
              <a:ext uri="{FF2B5EF4-FFF2-40B4-BE49-F238E27FC236}">
                <a16:creationId xmlns:a16="http://schemas.microsoft.com/office/drawing/2014/main" id="{59DA781C-90A7-C77D-48CA-5A9B9EA019B8}"/>
              </a:ext>
            </a:extLst>
          </p:cNvPr>
          <p:cNvSpPr txBox="1"/>
          <p:nvPr/>
        </p:nvSpPr>
        <p:spPr>
          <a:xfrm>
            <a:off x="4142236" y="1743994"/>
            <a:ext cx="471283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Reinforcement Learning</a:t>
            </a:r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B0F60851-9008-3AE4-10BC-8F61FC255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9606" y="9192499"/>
            <a:ext cx="7696589" cy="45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28436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8"/>
            <a:ext cx="14715569" cy="510281"/>
          </a:xfrm>
        </p:spPr>
        <p:txBody>
          <a:bodyPr>
            <a:noAutofit/>
          </a:bodyPr>
          <a:lstStyle/>
          <a:p>
            <a:r>
              <a:rPr lang="en-US" sz="9600" dirty="0">
                <a:latin typeface="+mj-lt"/>
              </a:rPr>
              <a:t>Outline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773238" indent="-914400" algn="just"/>
            <a:r>
              <a:rPr lang="en-US" sz="5400" dirty="0">
                <a:latin typeface="+mj-lt"/>
              </a:rPr>
              <a:t>Current trends of Artificial Intelligence</a:t>
            </a:r>
          </a:p>
          <a:p>
            <a:pPr marL="1773238" indent="-914400" algn="just"/>
            <a:r>
              <a:rPr lang="en-US" sz="5400" dirty="0">
                <a:latin typeface="+mj-lt"/>
              </a:rPr>
              <a:t>Differences Between AI and Machine Learning</a:t>
            </a:r>
          </a:p>
          <a:p>
            <a:pPr marL="1773238" indent="-914400" algn="just"/>
            <a:r>
              <a:rPr lang="en-US" sz="5400" dirty="0">
                <a:latin typeface="+mj-lt"/>
              </a:rPr>
              <a:t>Type of Machine Learning based on Learning Problem. </a:t>
            </a:r>
          </a:p>
          <a:p>
            <a:pPr marL="1773238" indent="-914400" algn="just"/>
            <a:r>
              <a:rPr lang="en-US" sz="5400" dirty="0">
                <a:latin typeface="+mj-lt"/>
              </a:rPr>
              <a:t>Type of Machine Learning Based on Learning Techniques</a:t>
            </a:r>
          </a:p>
          <a:p>
            <a:pPr marL="858838" indent="0" algn="just">
              <a:buNone/>
            </a:pPr>
            <a:endParaRPr lang="en-US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6460145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6C605432-2E0B-F555-FCE5-36779CCF0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Reinforcement Learning Concept</a:t>
            </a:r>
          </a:p>
        </p:txBody>
      </p:sp>
      <p:pic>
        <p:nvPicPr>
          <p:cNvPr id="5" name="Media Online 4" title="Reinforcement Learning example #deeplearning #shorts">
            <a:hlinkClick r:id="" action="ppaction://media"/>
            <a:extLst>
              <a:ext uri="{FF2B5EF4-FFF2-40B4-BE49-F238E27FC236}">
                <a16:creationId xmlns:a16="http://schemas.microsoft.com/office/drawing/2014/main" id="{146C095E-BD4C-582D-89C8-433815EC829F}"/>
              </a:ext>
            </a:extLst>
          </p:cNvPr>
          <p:cNvPicPr>
            <a:picLocks noGrp="1" noRot="1" noChangeAspect="1"/>
          </p:cNvPicPr>
          <p:nvPr>
            <p:ph sz="quarter" idx="1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167377" y="2566360"/>
            <a:ext cx="19170506" cy="1083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278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6C605432-2E0B-F555-FCE5-36779CCF0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Reinforcement Learning Concept</a:t>
            </a:r>
          </a:p>
        </p:txBody>
      </p:sp>
      <p:pic>
        <p:nvPicPr>
          <p:cNvPr id="6" name="Media Online 5" title="Multi-Agent Hide and Seek">
            <a:hlinkClick r:id="" action="ppaction://media"/>
            <a:extLst>
              <a:ext uri="{FF2B5EF4-FFF2-40B4-BE49-F238E27FC236}">
                <a16:creationId xmlns:a16="http://schemas.microsoft.com/office/drawing/2014/main" id="{64403E20-D8A6-60E8-5D43-CC54A435C322}"/>
              </a:ext>
            </a:extLst>
          </p:cNvPr>
          <p:cNvPicPr>
            <a:picLocks noGrp="1" noRot="1" noChangeAspect="1"/>
          </p:cNvPicPr>
          <p:nvPr>
            <p:ph sz="quarter" idx="1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824438" y="2796074"/>
            <a:ext cx="18735123" cy="1058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727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Judul 4">
            <a:extLst>
              <a:ext uri="{FF2B5EF4-FFF2-40B4-BE49-F238E27FC236}">
                <a16:creationId xmlns:a16="http://schemas.microsoft.com/office/drawing/2014/main" id="{C5B773AD-3131-DABC-0943-3C804025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of Machine Learning based on Learning Techniques. </a:t>
            </a:r>
          </a:p>
        </p:txBody>
      </p:sp>
    </p:spTree>
    <p:extLst>
      <p:ext uri="{BB962C8B-B14F-4D97-AF65-F5344CB8AC3E}">
        <p14:creationId xmlns:p14="http://schemas.microsoft.com/office/powerpoint/2010/main" val="389531645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4800" dirty="0">
                <a:latin typeface="+mj-lt"/>
              </a:rPr>
              <a:t>Type of Machine Learning based on Learning Techniques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2054226" lvl="1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 There are mainly two approaches to how ML applications can learn in production,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Online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 and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Batch</a:t>
            </a:r>
          </a:p>
          <a:p>
            <a:pPr marL="2054226" lvl="1" indent="-571500" algn="just">
              <a:spcBef>
                <a:spcPts val="1800"/>
              </a:spcBef>
            </a:pPr>
            <a:endParaRPr lang="en-US" sz="4000" b="1" dirty="0">
              <a:solidFill>
                <a:srgbClr val="00B0F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66133212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4800" dirty="0">
                <a:latin typeface="+mj-lt"/>
              </a:rPr>
              <a:t>Type of Machine Learning based on Learning Techniques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2054226" lvl="1" indent="-571500" algn="just">
              <a:spcBef>
                <a:spcPts val="1800"/>
              </a:spcBef>
            </a:pPr>
            <a:r>
              <a:rPr lang="en-US" sz="4000" b="1" dirty="0">
                <a:solidFill>
                  <a:schemeClr val="tx1"/>
                </a:solidFill>
                <a:latin typeface="+mj-lt"/>
              </a:rPr>
              <a:t>Batch Learning</a:t>
            </a:r>
          </a:p>
          <a:p>
            <a:pPr marL="2633663" lvl="2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Batch learning represents the training of machine learning models in a batch manner.</a:t>
            </a:r>
          </a:p>
          <a:p>
            <a:pPr marL="2633663" lvl="2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In batch learning, the system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is not capable of learning incrementally</a:t>
            </a:r>
          </a:p>
          <a:p>
            <a:pPr marL="2633663" lvl="2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The models must be trained using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all the available data every single time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.</a:t>
            </a:r>
          </a:p>
          <a:p>
            <a:pPr marL="2633663" lvl="2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The models then get trained with the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accumulated data from time to time at periodic intervals.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 </a:t>
            </a:r>
          </a:p>
          <a:p>
            <a:pPr marL="2633663" lvl="2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This model training takes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a lot of time and computing resources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. Hence, it is typically done offline. </a:t>
            </a:r>
          </a:p>
          <a:p>
            <a:pPr marL="2054226" lvl="1" indent="-571500" algn="just">
              <a:spcBef>
                <a:spcPts val="1800"/>
              </a:spcBef>
            </a:pPr>
            <a:endParaRPr lang="en-US" sz="4000" b="1" dirty="0">
              <a:solidFill>
                <a:srgbClr val="00B0F0"/>
              </a:solidFill>
              <a:latin typeface="+mj-lt"/>
            </a:endParaRPr>
          </a:p>
        </p:txBody>
      </p:sp>
      <p:pic>
        <p:nvPicPr>
          <p:cNvPr id="9218" name="Picture 2" descr="batch or offline learning of machine learning model">
            <a:extLst>
              <a:ext uri="{FF2B5EF4-FFF2-40B4-BE49-F238E27FC236}">
                <a16:creationId xmlns:a16="http://schemas.microsoft.com/office/drawing/2014/main" id="{D94FBA69-D06E-F76C-3060-6B64294BF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360" y="8538645"/>
            <a:ext cx="10887070" cy="4678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380404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4800" dirty="0">
                <a:latin typeface="+mj-lt"/>
              </a:rPr>
              <a:t>Type of Machine Learning based on Learning Techniques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2054226" lvl="1" indent="-571500" algn="just">
              <a:spcBef>
                <a:spcPts val="1800"/>
              </a:spcBef>
            </a:pPr>
            <a:r>
              <a:rPr lang="en-US" sz="4000" b="1" dirty="0">
                <a:solidFill>
                  <a:schemeClr val="tx1"/>
                </a:solidFill>
                <a:latin typeface="+mj-lt"/>
              </a:rPr>
              <a:t>Online Learning</a:t>
            </a:r>
          </a:p>
          <a:p>
            <a:pPr marL="2633663" lvl="2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In online learning, the training happens in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an incremental manner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by continuously feeding data as it arrives or in a small group / mini batches</a:t>
            </a:r>
          </a:p>
          <a:p>
            <a:pPr marL="2633663" lvl="2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Each learning step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is fast and cheap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, so the system can learn about new data on the fly, as it arrives.</a:t>
            </a:r>
          </a:p>
          <a:p>
            <a:pPr marL="2633663" lvl="2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Online learning is great for machine learning systems that receive data as a continuous flow (e.g., stock prices) and need to adapt to change rapidly or autonomously</a:t>
            </a:r>
          </a:p>
          <a:p>
            <a:pPr marL="2633663" lvl="2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It is also a good option if you have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limited computing resources</a:t>
            </a:r>
          </a:p>
        </p:txBody>
      </p:sp>
      <p:pic>
        <p:nvPicPr>
          <p:cNvPr id="10242" name="Picture 2" descr="online learning - machine learning system">
            <a:extLst>
              <a:ext uri="{FF2B5EF4-FFF2-40B4-BE49-F238E27FC236}">
                <a16:creationId xmlns:a16="http://schemas.microsoft.com/office/drawing/2014/main" id="{7F425C65-11CC-9651-03C8-9CCCB5D26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008" y="8832397"/>
            <a:ext cx="9349274" cy="476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995660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Judul 4">
            <a:extLst>
              <a:ext uri="{FF2B5EF4-FFF2-40B4-BE49-F238E27FC236}">
                <a16:creationId xmlns:a16="http://schemas.microsoft.com/office/drawing/2014/main" id="{C5B773AD-3131-DABC-0943-3C804025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Lifecycle</a:t>
            </a:r>
          </a:p>
        </p:txBody>
      </p:sp>
    </p:spTree>
    <p:extLst>
      <p:ext uri="{BB962C8B-B14F-4D97-AF65-F5344CB8AC3E}">
        <p14:creationId xmlns:p14="http://schemas.microsoft.com/office/powerpoint/2010/main" val="1964378148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4800" dirty="0">
                <a:latin typeface="+mj-lt"/>
              </a:rPr>
              <a:t>Machine Learning Lifecycle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D635345-0C1B-E0B4-EA0D-0019DA825A8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E9C6F12-9CEF-4091-C0CF-3FC3670CE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253" y="3000246"/>
            <a:ext cx="20837721" cy="1021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57958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4800" dirty="0">
                <a:latin typeface="+mj-lt"/>
              </a:rPr>
              <a:t>Machine Learning Lifecycle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D635345-0C1B-E0B4-EA0D-0019DA825A8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CI/CD Foundation MLOps">
            <a:extLst>
              <a:ext uri="{FF2B5EF4-FFF2-40B4-BE49-F238E27FC236}">
                <a16:creationId xmlns:a16="http://schemas.microsoft.com/office/drawing/2014/main" id="{532CB125-36AB-C457-31DC-DA71A4A18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359" y="3846991"/>
            <a:ext cx="21607806" cy="820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51325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4800" dirty="0">
                <a:latin typeface="+mj-lt"/>
              </a:rPr>
              <a:t>Machine Learning Lifecycle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D635345-0C1B-E0B4-EA0D-0019DA825A8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Synthetic Data and the Data-centric Machine Learning Life Cycle">
            <a:extLst>
              <a:ext uri="{FF2B5EF4-FFF2-40B4-BE49-F238E27FC236}">
                <a16:creationId xmlns:a16="http://schemas.microsoft.com/office/drawing/2014/main" id="{5E2243E5-9A2A-2906-3FE3-2827D9E83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282" y="2460949"/>
            <a:ext cx="19457436" cy="1094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1557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Judul 4">
            <a:extLst>
              <a:ext uri="{FF2B5EF4-FFF2-40B4-BE49-F238E27FC236}">
                <a16:creationId xmlns:a16="http://schemas.microsoft.com/office/drawing/2014/main" id="{C5B773AD-3131-DABC-0943-3C804025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Trends of 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1504782480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Judul 4">
            <a:extLst>
              <a:ext uri="{FF2B5EF4-FFF2-40B4-BE49-F238E27FC236}">
                <a16:creationId xmlns:a16="http://schemas.microsoft.com/office/drawing/2014/main" id="{C5B773AD-3131-DABC-0943-3C804025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152150570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4800" dirty="0">
                <a:latin typeface="+mj-lt"/>
              </a:rPr>
              <a:t>Exercise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2054226" lvl="1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What are your five key findings about the current trends in Artificial Intelligence? How could these trends potentially alter the technological landscape in the future?</a:t>
            </a:r>
          </a:p>
        </p:txBody>
      </p:sp>
    </p:spTree>
    <p:extLst>
      <p:ext uri="{BB962C8B-B14F-4D97-AF65-F5344CB8AC3E}">
        <p14:creationId xmlns:p14="http://schemas.microsoft.com/office/powerpoint/2010/main" val="3613564687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Judul 4">
            <a:extLst>
              <a:ext uri="{FF2B5EF4-FFF2-40B4-BE49-F238E27FC236}">
                <a16:creationId xmlns:a16="http://schemas.microsoft.com/office/drawing/2014/main" id="{C5B773AD-3131-DABC-0943-3C804025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590068764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8"/>
            <a:ext cx="14715569" cy="510281"/>
          </a:xfrm>
        </p:spPr>
        <p:txBody>
          <a:bodyPr>
            <a:noAutofit/>
          </a:bodyPr>
          <a:lstStyle/>
          <a:p>
            <a:r>
              <a:rPr lang="en-US" sz="9600" dirty="0"/>
              <a:t>References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 lIns="50800" tIns="50800" rIns="50800" bIns="50800" anchor="t">
            <a:normAutofit/>
          </a:bodyPr>
          <a:lstStyle/>
          <a:p>
            <a:pPr marL="1430020" indent="-571500" algn="just">
              <a:lnSpc>
                <a:spcPct val="90000"/>
              </a:lnSpc>
              <a:buFont typeface="Arial"/>
              <a:buChar char="•"/>
            </a:pPr>
            <a:r>
              <a:rPr lang="en-US" sz="4400">
                <a:latin typeface="+mj-lt"/>
                <a:ea typeface="Open Sans"/>
                <a:cs typeface="Open Sans"/>
              </a:rPr>
              <a:t>AI vs. Machine Learning: How Do They Differ? (n.d.). Google Cloud. Retrieved November 25, 2023, from https://cloud.google.com/learn/artificial-intelligence-vs-</a:t>
            </a:r>
            <a:r>
              <a:rPr lang="en-US" sz="4400" dirty="0">
                <a:latin typeface="+mj-lt"/>
                <a:ea typeface="Open Sans"/>
                <a:cs typeface="Open Sans"/>
              </a:rPr>
              <a:t>machine-learning</a:t>
            </a:r>
            <a:endParaRPr lang="en-US" dirty="0">
              <a:ea typeface="Open Sans"/>
              <a:cs typeface="Open Sans"/>
            </a:endParaRPr>
          </a:p>
          <a:p>
            <a:pPr marL="1430020" indent="-571500" algn="just">
              <a:lnSpc>
                <a:spcPct val="90000"/>
              </a:lnSpc>
              <a:buFont typeface="Arial"/>
              <a:buChar char="•"/>
            </a:pPr>
            <a:r>
              <a:rPr lang="en-US" sz="4400">
                <a:latin typeface="+mj-lt"/>
                <a:ea typeface="Open Sans"/>
                <a:cs typeface="Open Sans"/>
              </a:rPr>
              <a:t>Brooks, R. (2021, December 20). What is reinforcement learning? University of York. </a:t>
            </a:r>
            <a:r>
              <a:rPr lang="en-US" sz="4400" dirty="0">
                <a:latin typeface="+mj-lt"/>
                <a:ea typeface="Open Sans"/>
                <a:cs typeface="Open Sans"/>
              </a:rPr>
              <a:t>https://online.york.ac.uk/what-is-reinforcement-learning/</a:t>
            </a:r>
            <a:endParaRPr lang="en-US" dirty="0">
              <a:ea typeface="Open Sans"/>
              <a:cs typeface="Open Sans"/>
            </a:endParaRPr>
          </a:p>
          <a:p>
            <a:pPr marL="1430020" indent="-571500" algn="just">
              <a:lnSpc>
                <a:spcPct val="90000"/>
              </a:lnSpc>
              <a:buFont typeface="Arial"/>
              <a:buChar char="•"/>
            </a:pPr>
            <a:r>
              <a:rPr lang="en-US" sz="4400">
                <a:latin typeface="+mj-lt"/>
                <a:ea typeface="Open Sans"/>
                <a:cs typeface="Open Sans"/>
              </a:rPr>
              <a:t>Hellström, I. (2020). A Tour of End-to-End Machine Learning Platforms. </a:t>
            </a:r>
            <a:r>
              <a:rPr lang="en-US" sz="4400" err="1">
                <a:latin typeface="+mj-lt"/>
                <a:ea typeface="Open Sans"/>
                <a:cs typeface="Open Sans"/>
              </a:rPr>
              <a:t>KDnuggets</a:t>
            </a:r>
            <a:r>
              <a:rPr lang="en-US" sz="4400">
                <a:latin typeface="+mj-lt"/>
                <a:ea typeface="Open Sans"/>
                <a:cs typeface="Open Sans"/>
              </a:rPr>
              <a:t>. </a:t>
            </a:r>
            <a:r>
              <a:rPr lang="en-US" sz="4400" dirty="0">
                <a:latin typeface="+mj-lt"/>
                <a:ea typeface="Open Sans"/>
                <a:cs typeface="Open Sans"/>
              </a:rPr>
              <a:t>https://www.kdnuggets.com/a-tour-of-end-to-end-machine-learning-platforms</a:t>
            </a:r>
            <a:endParaRPr lang="en-US" dirty="0"/>
          </a:p>
          <a:p>
            <a:pPr marL="1430020" indent="-571500" algn="just">
              <a:lnSpc>
                <a:spcPct val="90000"/>
              </a:lnSpc>
              <a:buFont typeface="Arial"/>
              <a:buChar char="•"/>
            </a:pPr>
            <a:r>
              <a:rPr lang="en-US" sz="4400" err="1">
                <a:latin typeface="+mj-lt"/>
                <a:ea typeface="Open Sans"/>
                <a:cs typeface="Open Sans"/>
              </a:rPr>
              <a:t>Javatpoint</a:t>
            </a:r>
            <a:r>
              <a:rPr lang="en-US" sz="4400">
                <a:latin typeface="+mj-lt"/>
                <a:ea typeface="Open Sans"/>
                <a:cs typeface="Open Sans"/>
              </a:rPr>
              <a:t>. (n.d.). Regression vs Classification in Machine Learning. </a:t>
            </a:r>
            <a:r>
              <a:rPr lang="en-US" sz="4400" err="1">
                <a:latin typeface="+mj-lt"/>
                <a:ea typeface="Open Sans"/>
                <a:cs typeface="Open Sans"/>
              </a:rPr>
              <a:t>Javatpoint</a:t>
            </a:r>
            <a:r>
              <a:rPr lang="en-US" sz="4400">
                <a:latin typeface="+mj-lt"/>
                <a:ea typeface="Open Sans"/>
                <a:cs typeface="Open Sans"/>
              </a:rPr>
              <a:t>. Retrieved November 25, 2023, from https://www.javatpoint.com/regression-vs-</a:t>
            </a:r>
            <a:r>
              <a:rPr lang="en-US" sz="4400" dirty="0">
                <a:latin typeface="+mj-lt"/>
                <a:ea typeface="Open Sans"/>
                <a:cs typeface="Open Sans"/>
              </a:rPr>
              <a:t>classification-in-machine-learning</a:t>
            </a:r>
            <a:endParaRPr lang="en-US" dirty="0">
              <a:ea typeface="Open Sans"/>
              <a:cs typeface="Open Sans"/>
            </a:endParaRPr>
          </a:p>
          <a:p>
            <a:pPr marL="1430020" indent="-571500" algn="just">
              <a:lnSpc>
                <a:spcPct val="90000"/>
              </a:lnSpc>
              <a:buFont typeface="Arial"/>
              <a:buChar char="•"/>
            </a:pPr>
            <a:r>
              <a:rPr lang="en-US" sz="4400" err="1">
                <a:latin typeface="+mj-lt"/>
                <a:ea typeface="Open Sans"/>
                <a:cs typeface="Open Sans"/>
              </a:rPr>
              <a:t>Khoong</a:t>
            </a:r>
            <a:r>
              <a:rPr lang="en-US" sz="4400">
                <a:latin typeface="+mj-lt"/>
                <a:ea typeface="Open Sans"/>
                <a:cs typeface="Open Sans"/>
              </a:rPr>
              <a:t>, W. H. (2023, June 15). Dimensionality Reduction Techniques For Categorical &amp; Continuous Data. </a:t>
            </a:r>
            <a:r>
              <a:rPr lang="en-US" sz="4400" err="1">
                <a:latin typeface="+mj-lt"/>
                <a:ea typeface="Open Sans"/>
                <a:cs typeface="Open Sans"/>
              </a:rPr>
              <a:t>CodeX</a:t>
            </a:r>
            <a:r>
              <a:rPr lang="en-US" sz="4400">
                <a:latin typeface="+mj-lt"/>
                <a:ea typeface="Open Sans"/>
                <a:cs typeface="Open Sans"/>
              </a:rPr>
              <a:t>. https://medium.com/codex/dimensionality-reduction-</a:t>
            </a:r>
            <a:r>
              <a:rPr lang="en-US" sz="4400" dirty="0">
                <a:latin typeface="+mj-lt"/>
                <a:ea typeface="Open Sans"/>
                <a:cs typeface="Open Sans"/>
              </a:rPr>
              <a:t>techniques-for-categorical-continuous-data-75d2bca53100</a:t>
            </a:r>
            <a:endParaRPr lang="en-US" dirty="0">
              <a:ea typeface="Open Sans"/>
              <a:cs typeface="Open Sans"/>
            </a:endParaRPr>
          </a:p>
          <a:p>
            <a:pPr marL="858520" indent="0" algn="just">
              <a:buNone/>
            </a:pPr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6846054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8"/>
            <a:ext cx="14715569" cy="510281"/>
          </a:xfrm>
        </p:spPr>
        <p:txBody>
          <a:bodyPr>
            <a:noAutofit/>
          </a:bodyPr>
          <a:lstStyle/>
          <a:p>
            <a:r>
              <a:rPr lang="en-US" sz="9600" dirty="0"/>
              <a:t>References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 lIns="50800" tIns="50800" rIns="50800" bIns="50800" anchor="t">
            <a:normAutofit/>
          </a:bodyPr>
          <a:lstStyle/>
          <a:p>
            <a:pPr marL="1430020" indent="-571500" algn="just">
              <a:lnSpc>
                <a:spcPct val="90000"/>
              </a:lnSpc>
              <a:buFont typeface="Arial"/>
              <a:buChar char="•"/>
            </a:pPr>
            <a:r>
              <a:rPr lang="en-US" sz="4400">
                <a:latin typeface="+mj-lt"/>
                <a:ea typeface="Open Sans"/>
                <a:cs typeface="Open Sans"/>
              </a:rPr>
              <a:t>Kumar, A. (2022, December 5). Difference between Online &amp; Batch Learning. Analytics Yogi. https://vitalflux.com/difference-between-online-batch-learning/</a:t>
            </a:r>
            <a:endParaRPr lang="en-US">
              <a:ea typeface="Open Sans"/>
              <a:cs typeface="Open Sans"/>
            </a:endParaRPr>
          </a:p>
          <a:p>
            <a:pPr marL="1430020" indent="-571500" algn="just">
              <a:lnSpc>
                <a:spcPct val="90000"/>
              </a:lnSpc>
              <a:buFont typeface="Arial"/>
              <a:buChar char="•"/>
            </a:pPr>
            <a:r>
              <a:rPr lang="en-US" sz="4400">
                <a:latin typeface="+mj-lt"/>
                <a:ea typeface="Open Sans"/>
                <a:cs typeface="Open Sans"/>
              </a:rPr>
              <a:t>Lewton, G. (2023, August). What Is Regression in Machine Learning? Enterprise AI. https://www.techtarget.com/searchenterpriseai/feature/What-is-regression-in-machine-learning</a:t>
            </a:r>
            <a:endParaRPr lang="en-US"/>
          </a:p>
          <a:p>
            <a:pPr marL="1430020" indent="-571500" algn="just">
              <a:lnSpc>
                <a:spcPct val="90000"/>
              </a:lnSpc>
              <a:buFont typeface="Arial"/>
              <a:buChar char="•"/>
            </a:pPr>
            <a:r>
              <a:rPr lang="en-US" sz="4400">
                <a:latin typeface="+mj-lt"/>
                <a:ea typeface="Open Sans"/>
                <a:cs typeface="Open Sans"/>
              </a:rPr>
              <a:t>Raschka, S. (2018). Introduction to Machine Learning. STAT 479: Machine Learning. https://sebastianraschka.com/pdf/lecture-notes/stat479fs18/01_ml-overview_notes.pdf</a:t>
            </a:r>
            <a:endParaRPr lang="en-US"/>
          </a:p>
          <a:p>
            <a:pPr marL="1430020" indent="-571500" algn="just">
              <a:lnSpc>
                <a:spcPct val="90000"/>
              </a:lnSpc>
              <a:buFont typeface="Arial"/>
              <a:buChar char="•"/>
            </a:pPr>
            <a:r>
              <a:rPr lang="en-US" sz="4400">
                <a:latin typeface="+mj-lt"/>
                <a:ea typeface="Open Sans"/>
                <a:cs typeface="Open Sans"/>
              </a:rPr>
              <a:t>SEKER, S. E. (2019, December 20). Hands-on End-to-End Automated Machine Learning. Medium. https://towardsdatascience.com/hands-on-end-to-end-automated-machine-learning-a50e6bce6512</a:t>
            </a:r>
            <a:endParaRPr lang="en-US"/>
          </a:p>
          <a:p>
            <a:pPr marL="1430020" indent="-571500" algn="just">
              <a:lnSpc>
                <a:spcPct val="90000"/>
              </a:lnSpc>
              <a:buFont typeface="Arial"/>
              <a:buChar char="•"/>
            </a:pPr>
            <a:endParaRPr lang="en-US" sz="4400" dirty="0">
              <a:latin typeface="Open Sans"/>
              <a:ea typeface="Open Sans"/>
              <a:cs typeface="Open Sans"/>
            </a:endParaRPr>
          </a:p>
          <a:p>
            <a:pPr marL="858520" indent="0" algn="just">
              <a:buNone/>
            </a:pPr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646015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306834"/>
            <a:ext cx="14715569" cy="510281"/>
          </a:xfrm>
        </p:spPr>
        <p:txBody>
          <a:bodyPr>
            <a:noAutofit/>
          </a:bodyPr>
          <a:lstStyle/>
          <a:p>
            <a:r>
              <a:rPr lang="en-US" sz="4800" dirty="0">
                <a:latin typeface="+mj-lt"/>
              </a:rPr>
              <a:t>Current trends of Artificial Intelligence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E4B7D3-C1E3-5DF9-950B-2D01765FA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3133725"/>
            <a:ext cx="20040600" cy="10020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6203C5-196E-FDE9-4573-B1AA3E2FA898}"/>
              </a:ext>
            </a:extLst>
          </p:cNvPr>
          <p:cNvSpPr txBox="1"/>
          <p:nvPr/>
        </p:nvSpPr>
        <p:spPr>
          <a:xfrm>
            <a:off x="4240017" y="1257274"/>
            <a:ext cx="339836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AI Generation</a:t>
            </a:r>
            <a:endParaRPr kumimoji="0" lang="en-ID" sz="40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21780345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8"/>
            <a:ext cx="14715569" cy="510281"/>
          </a:xfrm>
        </p:spPr>
        <p:txBody>
          <a:bodyPr>
            <a:noAutofit/>
          </a:bodyPr>
          <a:lstStyle/>
          <a:p>
            <a:r>
              <a:rPr lang="en-US" sz="4400" dirty="0">
                <a:latin typeface="+mj-lt"/>
              </a:rPr>
              <a:t>Current trends of Artificial Intelligence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D8342A-9693-8228-AF51-844B2ECCF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2705398"/>
            <a:ext cx="21964650" cy="108309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91E0E4-4025-DFA7-6F77-FB866F80387E}"/>
              </a:ext>
            </a:extLst>
          </p:cNvPr>
          <p:cNvSpPr txBox="1"/>
          <p:nvPr/>
        </p:nvSpPr>
        <p:spPr>
          <a:xfrm>
            <a:off x="4240017" y="1428724"/>
            <a:ext cx="339836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AI Generation</a:t>
            </a:r>
            <a:endParaRPr kumimoji="0" lang="en-ID" sz="40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13480652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8"/>
            <a:ext cx="14715569" cy="510281"/>
          </a:xfrm>
        </p:spPr>
        <p:txBody>
          <a:bodyPr>
            <a:noAutofit/>
          </a:bodyPr>
          <a:lstStyle/>
          <a:p>
            <a:r>
              <a:rPr lang="en-US" sz="4400" dirty="0">
                <a:latin typeface="+mj-lt"/>
              </a:rPr>
              <a:t>Current trends of Artificial Intelligence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91E0E4-4025-DFA7-6F77-FB866F80387E}"/>
              </a:ext>
            </a:extLst>
          </p:cNvPr>
          <p:cNvSpPr txBox="1"/>
          <p:nvPr/>
        </p:nvSpPr>
        <p:spPr>
          <a:xfrm>
            <a:off x="4371467" y="1428724"/>
            <a:ext cx="313547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Multi-modal </a:t>
            </a:r>
            <a:endParaRPr kumimoji="0" lang="en-ID" sz="40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4027C4-2EA3-D844-E67B-AC4CADB553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68"/>
          <a:stretch/>
        </p:blipFill>
        <p:spPr bwMode="auto">
          <a:xfrm>
            <a:off x="1376363" y="2905820"/>
            <a:ext cx="21704027" cy="720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58418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Judul 4">
            <a:extLst>
              <a:ext uri="{FF2B5EF4-FFF2-40B4-BE49-F238E27FC236}">
                <a16:creationId xmlns:a16="http://schemas.microsoft.com/office/drawing/2014/main" id="{C5B773AD-3131-DABC-0943-3C804025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Between AI and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88898705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4800" dirty="0">
                <a:latin typeface="+mj-lt"/>
              </a:rPr>
              <a:t>Differences Between AI and Machine Learning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773238" indent="-914400" algn="just">
              <a:spcBef>
                <a:spcPts val="1800"/>
              </a:spcBef>
            </a:pPr>
            <a:r>
              <a:rPr lang="en-US" sz="4000" b="1" dirty="0">
                <a:solidFill>
                  <a:srgbClr val="00B0F0"/>
                </a:solidFill>
                <a:latin typeface="+mj-lt"/>
              </a:rPr>
              <a:t>Artificial intelligence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is a wide-ranging field focused on creating machines and computers that can </a:t>
            </a:r>
            <a:r>
              <a:rPr lang="en-US" sz="4000" b="1" dirty="0">
                <a:solidFill>
                  <a:srgbClr val="FF0000"/>
                </a:solidFill>
                <a:latin typeface="+mj-lt"/>
              </a:rPr>
              <a:t>perform tasks similar to human thinking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. </a:t>
            </a:r>
          </a:p>
          <a:p>
            <a:pPr marL="2976563" lvl="2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This includes seeing, understanding spoken or written language, analyzing data, making suggestions, and other abilities.</a:t>
            </a:r>
          </a:p>
          <a:p>
            <a:pPr marL="2397126" lvl="1" indent="-914400" algn="just">
              <a:spcBef>
                <a:spcPts val="1800"/>
              </a:spcBef>
            </a:pPr>
            <a:endParaRPr lang="en-US" sz="4000" dirty="0">
              <a:solidFill>
                <a:schemeClr val="tx1"/>
              </a:solidFill>
              <a:latin typeface="+mj-lt"/>
            </a:endParaRPr>
          </a:p>
          <a:p>
            <a:pPr marL="1773238" indent="-914400" algn="just">
              <a:spcBef>
                <a:spcPts val="1800"/>
              </a:spcBef>
            </a:pPr>
            <a:r>
              <a:rPr lang="en-US" sz="4000" b="1" dirty="0">
                <a:solidFill>
                  <a:srgbClr val="00B0F0"/>
                </a:solidFill>
                <a:latin typeface="+mj-lt"/>
              </a:rPr>
              <a:t>Machine learning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is a </a:t>
            </a:r>
            <a:r>
              <a:rPr lang="en-US" sz="4000" b="1" dirty="0">
                <a:solidFill>
                  <a:srgbClr val="FF0000"/>
                </a:solidFill>
                <a:latin typeface="+mj-lt"/>
              </a:rPr>
              <a:t>part of artificial intelligence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where machines or systems learn and get better on their own from experience. </a:t>
            </a:r>
          </a:p>
          <a:p>
            <a:pPr marL="2976563" lvl="2" indent="-9144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Rather than being specifically programmed, they use algorithms to process large data sets, learn from them, and then make decisions based on what they have learned.</a:t>
            </a:r>
          </a:p>
        </p:txBody>
      </p:sp>
    </p:spTree>
    <p:extLst>
      <p:ext uri="{BB962C8B-B14F-4D97-AF65-F5344CB8AC3E}">
        <p14:creationId xmlns:p14="http://schemas.microsoft.com/office/powerpoint/2010/main" val="100327143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Custom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BINUS Learning Object Slide Template 2023  -  Read-Only" id="{0B9ADDDE-C7FD-42D8-83B7-6621693F3C5D}" vid="{472DF894-1FEC-4319-A5F3-1F8BDBEC1F3D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2023</Template>
  <TotalTime>3768</TotalTime>
  <Words>2001</Words>
  <Application>Microsoft Office PowerPoint</Application>
  <PresentationFormat>Custom</PresentationFormat>
  <Paragraphs>168</Paragraphs>
  <Slides>44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Open Sans Semibold</vt:lpstr>
      <vt:lpstr>Arial</vt:lpstr>
      <vt:lpstr>Open Sans</vt:lpstr>
      <vt:lpstr>Open Sans ExtraBold</vt:lpstr>
      <vt:lpstr>Open Sans Light</vt:lpstr>
      <vt:lpstr>OCRB</vt:lpstr>
      <vt:lpstr>21_BasicWhite</vt:lpstr>
      <vt:lpstr>Introduction to Machine Learning</vt:lpstr>
      <vt:lpstr>Learning Outcome</vt:lpstr>
      <vt:lpstr>Outline</vt:lpstr>
      <vt:lpstr>Current Trends of Artificial Intelligence</vt:lpstr>
      <vt:lpstr>Current trends of Artificial Intelligence</vt:lpstr>
      <vt:lpstr>Current trends of Artificial Intelligence</vt:lpstr>
      <vt:lpstr>Current trends of Artificial Intelligence</vt:lpstr>
      <vt:lpstr>Differences Between AI and Machine Learning</vt:lpstr>
      <vt:lpstr>Differences Between AI and Machine Learning</vt:lpstr>
      <vt:lpstr>PowerPoint Presentation</vt:lpstr>
      <vt:lpstr>PowerPoint Presentation</vt:lpstr>
      <vt:lpstr>PowerPoint Presentation</vt:lpstr>
      <vt:lpstr>Type of Machine Learning based on Learning Problem. </vt:lpstr>
      <vt:lpstr>Type of Machine Learning based on Learning Problem</vt:lpstr>
      <vt:lpstr>Type of Machine Learning based on Learning Problem</vt:lpstr>
      <vt:lpstr>Type of Machine Learning based on Learning Problem</vt:lpstr>
      <vt:lpstr>Type of Machine Learning based on Learning Problem</vt:lpstr>
      <vt:lpstr>Type of Machine Learning based on Learning Problem</vt:lpstr>
      <vt:lpstr>Type of Machine Learning based on Learning Problem</vt:lpstr>
      <vt:lpstr>Type of Machine Learning based on Learning Problem</vt:lpstr>
      <vt:lpstr>Type of Machine Learning based on Learning Problem</vt:lpstr>
      <vt:lpstr>Type of Machine Learning based on Learning Problem</vt:lpstr>
      <vt:lpstr>Type of Machine Learning based on Learning Problem</vt:lpstr>
      <vt:lpstr>Type of Machine Learning based on Learning Problem</vt:lpstr>
      <vt:lpstr>Type of Machine Learning based on Learning Problem</vt:lpstr>
      <vt:lpstr>Type of Machine Learning based on Learning Problem</vt:lpstr>
      <vt:lpstr>Type of Machine Learning based on Learning Problem</vt:lpstr>
      <vt:lpstr>Type of Machine Learning based on Learning Problem</vt:lpstr>
      <vt:lpstr>Type of Machine Learning based on Learning Problem</vt:lpstr>
      <vt:lpstr>Reinforcement Learning Concept</vt:lpstr>
      <vt:lpstr>Reinforcement Learning Concept</vt:lpstr>
      <vt:lpstr>Type of Machine Learning based on Learning Techniques. </vt:lpstr>
      <vt:lpstr>Type of Machine Learning based on Learning Techniques</vt:lpstr>
      <vt:lpstr>Type of Machine Learning based on Learning Techniques</vt:lpstr>
      <vt:lpstr>Type of Machine Learning based on Learning Techniques</vt:lpstr>
      <vt:lpstr>Machine Learning Lifecycle</vt:lpstr>
      <vt:lpstr>Machine Learning Lifecycle</vt:lpstr>
      <vt:lpstr>Machine Learning Lifecycle</vt:lpstr>
      <vt:lpstr>Machine Learning Lifecycle</vt:lpstr>
      <vt:lpstr>Exercise</vt:lpstr>
      <vt:lpstr>Exercise</vt:lpstr>
      <vt:lpstr>References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PowerPoint</dc:title>
  <dc:creator>Felix Indra Kurniadi</dc:creator>
  <cp:lastModifiedBy>Felix Indra</cp:lastModifiedBy>
  <cp:revision>141</cp:revision>
  <dcterms:created xsi:type="dcterms:W3CDTF">2023-10-15T02:42:15Z</dcterms:created>
  <dcterms:modified xsi:type="dcterms:W3CDTF">2023-12-15T07:27:59Z</dcterms:modified>
</cp:coreProperties>
</file>